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2" r:id="rId2"/>
    <p:sldId id="271" r:id="rId3"/>
    <p:sldId id="322" r:id="rId4"/>
    <p:sldId id="323" r:id="rId5"/>
    <p:sldId id="324" r:id="rId6"/>
    <p:sldId id="325" r:id="rId7"/>
    <p:sldId id="326" r:id="rId8"/>
    <p:sldId id="327" r:id="rId9"/>
    <p:sldId id="329" r:id="rId10"/>
    <p:sldId id="330" r:id="rId11"/>
    <p:sldId id="331" r:id="rId12"/>
    <p:sldId id="300" r:id="rId13"/>
  </p:sldIdLst>
  <p:sldSz cx="12192000" cy="685800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4124"/>
    <a:srgbClr val="63666A"/>
    <a:srgbClr val="EB3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97" autoAdjust="0"/>
    <p:restoredTop sz="94564" autoAdjust="0"/>
  </p:normalViewPr>
  <p:slideViewPr>
    <p:cSldViewPr snapToGrid="0" snapToObjects="1">
      <p:cViewPr varScale="1">
        <p:scale>
          <a:sx n="82" d="100"/>
          <a:sy n="82" d="100"/>
        </p:scale>
        <p:origin x="561" y="45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>
        <p:scale>
          <a:sx n="300" d="100"/>
          <a:sy n="300" d="100"/>
        </p:scale>
        <p:origin x="-4181" y="-140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C68A3-539B-614C-AEED-9F3672566120}" type="datetimeFigureOut">
              <a:rPr lang="it-IT" smtClean="0"/>
              <a:t>22/05/2025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7824B-A553-014E-91C5-21C7C50A6CB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92693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825F9-C3E2-E147-B6D3-335C60204E37}" type="datetimeFigureOut">
              <a:rPr lang="it-IT" smtClean="0"/>
              <a:t>22/05/2025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8AB75-C383-C444-BAD8-6C37ACA0136C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867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 userDrawn="1"/>
        </p:nvSpPr>
        <p:spPr>
          <a:xfrm>
            <a:off x="632460" y="2493698"/>
            <a:ext cx="10975177" cy="4013942"/>
          </a:xfrm>
          <a:prstGeom prst="rect">
            <a:avLst/>
          </a:prstGeom>
          <a:solidFill>
            <a:srgbClr val="D141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50" dirty="0"/>
          </a:p>
        </p:txBody>
      </p:sp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1920000" y="2988000"/>
            <a:ext cx="8534400" cy="1080000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ts val="2520"/>
              </a:lnSpc>
              <a:defRPr sz="4600" b="1" i="0">
                <a:solidFill>
                  <a:schemeClr val="bg1"/>
                </a:solidFill>
                <a:latin typeface="HelveticaNeue MediumCond" panose="020B0506000000000000" pitchFamily="34" charset="0"/>
                <a:cs typeface="HelveticaNeue MediumCond" panose="020B0506000000000000" pitchFamily="34" charset="0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1920000" y="5165004"/>
            <a:ext cx="8534400" cy="6264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1755"/>
              </a:lnSpc>
              <a:buNone/>
              <a:defRPr sz="1400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Alessio Bartolacelli</a:t>
            </a:r>
          </a:p>
          <a:p>
            <a:r>
              <a:rPr lang="it-IT" dirty="0"/>
              <a:t>Professore associato di Diritto Commerciale</a:t>
            </a:r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40" y="176200"/>
            <a:ext cx="6435281" cy="4190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02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testo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2717" y="305999"/>
            <a:ext cx="10908884" cy="693241"/>
          </a:xfrm>
          <a:prstGeom prst="rect">
            <a:avLst/>
          </a:prstGeom>
          <a:solidFill>
            <a:srgbClr val="D14124"/>
          </a:solidFill>
        </p:spPr>
        <p:txBody>
          <a:bodyPr anchor="ctr" anchorCtr="0"/>
          <a:lstStyle>
            <a:lvl1pPr>
              <a:defRPr sz="3000" b="1" i="0">
                <a:solidFill>
                  <a:schemeClr val="bg1"/>
                </a:solidFill>
                <a:latin typeface="HelveticaNeue MediumCond" panose="020B0506000000000000" pitchFamily="34" charset="0"/>
                <a:cs typeface="HelveticaNeue MediumCond" panose="020B0506000000000000" pitchFamily="34" charset="0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2715" y="1225485"/>
            <a:ext cx="10908883" cy="4817095"/>
          </a:xfrm>
          <a:prstGeom prst="rect">
            <a:avLst/>
          </a:prstGeom>
        </p:spPr>
        <p:txBody>
          <a:bodyPr numCol="1" spcCol="360000">
            <a:normAutofit/>
          </a:bodyPr>
          <a:lstStyle>
            <a:lvl1pPr marL="0" indent="0" algn="just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734040" y="6306352"/>
            <a:ext cx="747561" cy="365125"/>
          </a:xfrm>
          <a:prstGeom prst="rect">
            <a:avLst/>
          </a:prstGeom>
        </p:spPr>
        <p:txBody>
          <a:bodyPr anchor="t" anchorCtr="0"/>
          <a:lstStyle>
            <a:lvl1pPr>
              <a:defRPr sz="12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r"/>
            <a:fld id="{E0F8B7D7-B5E3-644D-9856-CC0934E69055}" type="slidenum">
              <a:rPr lang="it-IT" smtClean="0"/>
              <a:pPr algn="r"/>
              <a:t>‹#›</a:t>
            </a:fld>
            <a:endParaRPr lang="it-IT" dirty="0"/>
          </a:p>
        </p:txBody>
      </p:sp>
      <p:pic>
        <p:nvPicPr>
          <p:cNvPr id="11" name="Immagine 10" descr="unimor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16" y="6339386"/>
            <a:ext cx="1254560" cy="234697"/>
          </a:xfrm>
          <a:prstGeom prst="rect">
            <a:avLst/>
          </a:prstGeom>
        </p:spPr>
      </p:pic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xfrm>
            <a:off x="1920002" y="6306352"/>
            <a:ext cx="1243860" cy="365125"/>
          </a:xfrm>
          <a:prstGeom prst="rect">
            <a:avLst/>
          </a:prstGeom>
        </p:spPr>
        <p:txBody>
          <a:bodyPr anchor="t" anchorCtr="0"/>
          <a:lstStyle>
            <a:lvl1pPr>
              <a:defRPr sz="12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it-IT"/>
              <a:t>gg/mm/aaaa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425103" y="6306352"/>
            <a:ext cx="6900287" cy="365125"/>
          </a:xfrm>
          <a:prstGeom prst="rect">
            <a:avLst/>
          </a:prstGeom>
        </p:spPr>
        <p:txBody>
          <a:bodyPr anchor="t" anchorCtr="0"/>
          <a:lstStyle>
            <a:lvl1pPr algn="l">
              <a:defRPr sz="12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it-IT" dirty="0"/>
              <a:t>The </a:t>
            </a:r>
            <a:r>
              <a:rPr lang="it-IT" dirty="0" err="1"/>
              <a:t>European</a:t>
            </a:r>
            <a:r>
              <a:rPr lang="it-IT" dirty="0"/>
              <a:t> Cooperative Society</a:t>
            </a:r>
          </a:p>
        </p:txBody>
      </p:sp>
    </p:spTree>
    <p:extLst>
      <p:ext uri="{BB962C8B-B14F-4D97-AF65-F5344CB8AC3E}">
        <p14:creationId xmlns:p14="http://schemas.microsoft.com/office/powerpoint/2010/main" val="3626475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644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defTabSz="257175" rtl="0" eaLnBrk="1" latinLnBrk="0" hangingPunct="1">
        <a:spcBef>
          <a:spcPct val="0"/>
        </a:spcBef>
        <a:buNone/>
        <a:defRPr sz="2025" b="1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257175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defTabSz="257175" rtl="0" eaLnBrk="1" latinLnBrk="0" hangingPunct="1">
        <a:spcBef>
          <a:spcPct val="20000"/>
        </a:spcBef>
        <a:buFont typeface="Arial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257175" rtl="0" eaLnBrk="1" latinLnBrk="0" hangingPunct="1">
        <a:spcBef>
          <a:spcPct val="20000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257175" rtl="0" eaLnBrk="1" latinLnBrk="0" hangingPunct="1">
        <a:spcBef>
          <a:spcPct val="20000"/>
        </a:spcBef>
        <a:buFont typeface="Arial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257175" rtl="0" eaLnBrk="1" latinLnBrk="0" hangingPunct="1">
        <a:spcBef>
          <a:spcPct val="20000"/>
        </a:spcBef>
        <a:buFont typeface="Arial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81F628-1404-E7C7-7AE7-C419AF3BA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7463" y="2824480"/>
            <a:ext cx="9526937" cy="20523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800" noProof="0" dirty="0"/>
              <a:t>Benefit companies and social enterprises </a:t>
            </a:r>
            <a:endParaRPr lang="en-GB" sz="4800" noProof="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671408F-A875-767A-FFA1-5918357B3C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z="1600" dirty="0"/>
              <a:t>Alessio Bartolacelli</a:t>
            </a:r>
          </a:p>
          <a:p>
            <a:r>
              <a:rPr lang="it-IT" sz="1200" i="0" dirty="0"/>
              <a:t>Associate Professor of </a:t>
            </a:r>
            <a:r>
              <a:rPr lang="it-IT" sz="1200" i="0" dirty="0" err="1"/>
              <a:t>Italian</a:t>
            </a:r>
            <a:r>
              <a:rPr lang="it-IT" sz="1200" i="0" dirty="0"/>
              <a:t> and </a:t>
            </a:r>
            <a:r>
              <a:rPr lang="it-IT" sz="1200" i="0" dirty="0" err="1"/>
              <a:t>European</a:t>
            </a:r>
            <a:r>
              <a:rPr lang="it-IT" sz="1200" i="0" dirty="0"/>
              <a:t> Business </a:t>
            </a:r>
            <a:r>
              <a:rPr lang="it-IT" sz="1200" i="0" dirty="0" err="1"/>
              <a:t>Law</a:t>
            </a:r>
            <a:endParaRPr lang="it-IT" sz="1200" i="0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B341FD60-404B-2C04-4E50-6A52A78A0F07}"/>
              </a:ext>
            </a:extLst>
          </p:cNvPr>
          <p:cNvSpPr txBox="1">
            <a:spLocks/>
          </p:cNvSpPr>
          <p:nvPr/>
        </p:nvSpPr>
        <p:spPr>
          <a:xfrm>
            <a:off x="927463" y="5904410"/>
            <a:ext cx="9526937" cy="444137"/>
          </a:xfrm>
          <a:prstGeom prst="rect">
            <a:avLst/>
          </a:prstGeom>
        </p:spPr>
        <p:txBody>
          <a:bodyPr anchor="ctr" anchorCtr="0"/>
          <a:lstStyle>
            <a:lvl1pPr algn="l" defTabSz="257175" rtl="0" eaLnBrk="1" latinLnBrk="0" hangingPunct="1">
              <a:lnSpc>
                <a:spcPts val="2520"/>
              </a:lnSpc>
              <a:spcBef>
                <a:spcPct val="0"/>
              </a:spcBef>
              <a:buNone/>
              <a:defRPr sz="4600" b="1" i="0" kern="1200">
                <a:solidFill>
                  <a:schemeClr val="bg1"/>
                </a:solidFill>
                <a:latin typeface="HelveticaNeue MediumCond" panose="020B0506000000000000" pitchFamily="34" charset="0"/>
                <a:ea typeface="+mj-ea"/>
                <a:cs typeface="HelveticaNeue MediumCond" panose="020B0506000000000000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GB" sz="1400" b="0" i="1" noProof="0" dirty="0"/>
              <a:t>Purpose in Business: Steward Ownership and Enterprise - Modena, May 22-24, 2025</a:t>
            </a:r>
          </a:p>
        </p:txBody>
      </p:sp>
    </p:spTree>
    <p:extLst>
      <p:ext uri="{BB962C8B-B14F-4D97-AF65-F5344CB8AC3E}">
        <p14:creationId xmlns:p14="http://schemas.microsoft.com/office/powerpoint/2010/main" val="1126638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575CF0-DCEE-D2ED-274A-A8DD5CB6FF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2E0708-643F-5975-5E35-808D2D44D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Form lock?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50DE0F-6CCF-AA6C-C10B-BCF9255D2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Here data is rather unclear:</a:t>
            </a:r>
          </a:p>
          <a:p>
            <a:endParaRPr lang="en-GB" dirty="0"/>
          </a:p>
          <a:p>
            <a:pPr marL="342900" indent="-342900">
              <a:buFontTx/>
              <a:buChar char="-"/>
            </a:pPr>
            <a:r>
              <a:rPr lang="en-GB" dirty="0"/>
              <a:t>Benefit companies: </a:t>
            </a:r>
            <a:r>
              <a:rPr lang="en-GB" b="1" dirty="0"/>
              <a:t>no form lock at all</a:t>
            </a:r>
          </a:p>
          <a:p>
            <a:pPr marL="342900" indent="-342900">
              <a:buFontTx/>
              <a:buChar char="-"/>
            </a:pPr>
            <a:endParaRPr lang="en-GB" dirty="0"/>
          </a:p>
          <a:p>
            <a:pPr marL="342900" indent="-342900">
              <a:buFontTx/>
              <a:buChar char="-"/>
            </a:pPr>
            <a:r>
              <a:rPr lang="en-GB" dirty="0"/>
              <a:t>Social enterprises: </a:t>
            </a:r>
            <a:r>
              <a:rPr lang="en-GB" b="1" dirty="0"/>
              <a:t>it very much depends on how they were legally structured</a:t>
            </a:r>
          </a:p>
          <a:p>
            <a:pPr marL="760810" lvl="1" indent="-342900">
              <a:buFontTx/>
              <a:buChar char="-"/>
            </a:pPr>
            <a:r>
              <a:rPr lang="en-GB" dirty="0"/>
              <a:t>In principle, under several jurisdictions, no form lock, but just asset locking to avoid unfair competition, in case of tax reliefs, for instance</a:t>
            </a:r>
          </a:p>
          <a:p>
            <a:pPr marL="760810" lvl="1" indent="-342900">
              <a:buFontTx/>
              <a:buChar char="-"/>
            </a:pPr>
            <a:r>
              <a:rPr lang="en-GB" dirty="0"/>
              <a:t>This motivation, however, does not work perfectly with </a:t>
            </a:r>
            <a:r>
              <a:rPr lang="en-GB" dirty="0" err="1"/>
              <a:t>StOw</a:t>
            </a:r>
            <a:r>
              <a:rPr lang="en-GB" dirty="0"/>
              <a:t> enterprises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34D303-0810-B80B-B5A1-AC5EC1A54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5103" y="6306352"/>
            <a:ext cx="7547697" cy="460208"/>
          </a:xfrm>
        </p:spPr>
        <p:txBody>
          <a:bodyPr/>
          <a:lstStyle/>
          <a:p>
            <a:r>
              <a:rPr lang="en-US" dirty="0"/>
              <a:t>Benefit companies and social enterprises</a:t>
            </a:r>
            <a:endParaRPr lang="it-IT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3F28D009-B4B1-A07D-241D-7916DAA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 dirty="0"/>
              <a:t>May 23</a:t>
            </a:r>
            <a:r>
              <a:rPr lang="en-GB" baseline="30000" noProof="0" dirty="0"/>
              <a:t>rd</a:t>
            </a:r>
            <a:r>
              <a:rPr lang="en-GB" noProof="0" dirty="0"/>
              <a:t>, 2025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DAED93E3-F1B4-83A6-0D6B-97687DEC2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0F8B7D7-B5E3-644D-9856-CC0934E69055}" type="slidenum">
              <a:rPr lang="it-IT" smtClean="0"/>
              <a:pPr algn="r"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6852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80E9CD-55F1-EE6C-0ED4-F9D51DC25B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78CE8B-A408-24E8-B05B-0D7320928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So, in conclusion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6F24C2-CC50-E926-544D-B4D0AB19F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Some </a:t>
            </a:r>
            <a:r>
              <a:rPr lang="en-GB" b="1" dirty="0"/>
              <a:t>similarities</a:t>
            </a:r>
            <a:r>
              <a:rPr lang="en-GB" dirty="0"/>
              <a:t>, in particular with reference to the purpose</a:t>
            </a:r>
          </a:p>
          <a:p>
            <a:pPr marL="342900" indent="-342900">
              <a:buFontTx/>
              <a:buChar char="-"/>
            </a:pPr>
            <a:r>
              <a:rPr lang="en-GB" dirty="0"/>
              <a:t>This means also in the ways to ensure its enactment…</a:t>
            </a:r>
          </a:p>
          <a:p>
            <a:pPr marL="342900" indent="-342900">
              <a:buFontTx/>
              <a:buChar char="-"/>
            </a:pPr>
            <a:r>
              <a:rPr lang="en-GB" dirty="0"/>
              <a:t>…even if it is highly debatable if there is a public interest in this</a:t>
            </a:r>
          </a:p>
          <a:p>
            <a:pPr marL="760810" lvl="1" indent="-342900">
              <a:buFontTx/>
              <a:buChar char="-"/>
            </a:pPr>
            <a:r>
              <a:rPr lang="en-GB" dirty="0"/>
              <a:t>Do </a:t>
            </a:r>
            <a:r>
              <a:rPr lang="en-GB" dirty="0" err="1"/>
              <a:t>StOw</a:t>
            </a:r>
            <a:r>
              <a:rPr lang="en-GB" dirty="0"/>
              <a:t> organizations enjoy an increased reputation?</a:t>
            </a:r>
          </a:p>
          <a:p>
            <a:pPr marL="342900" indent="-342900">
              <a:buFontTx/>
              <a:buChar char="-"/>
            </a:pPr>
            <a:endParaRPr lang="en-GB" dirty="0"/>
          </a:p>
          <a:p>
            <a:r>
              <a:rPr lang="en-GB" dirty="0"/>
              <a:t>As for </a:t>
            </a:r>
            <a:r>
              <a:rPr lang="en-GB" b="1" dirty="0"/>
              <a:t>profits</a:t>
            </a:r>
            <a:r>
              <a:rPr lang="en-GB" dirty="0"/>
              <a:t>, things are not clear at all, but profit creation (and retention) by a </a:t>
            </a:r>
            <a:r>
              <a:rPr lang="en-GB" dirty="0" err="1"/>
              <a:t>StOw</a:t>
            </a:r>
            <a:r>
              <a:rPr lang="en-GB" dirty="0"/>
              <a:t> organization </a:t>
            </a:r>
            <a:r>
              <a:rPr lang="en-GB" b="1" dirty="0"/>
              <a:t>might be fully functional to its longer-term perspective</a:t>
            </a:r>
          </a:p>
          <a:p>
            <a:pPr marL="342900" indent="-342900">
              <a:buFontTx/>
              <a:buChar char="-"/>
            </a:pPr>
            <a:r>
              <a:rPr lang="en-GB" dirty="0"/>
              <a:t>For sure, </a:t>
            </a:r>
            <a:r>
              <a:rPr lang="en-GB" b="1" dirty="0"/>
              <a:t>no need to balance</a:t>
            </a:r>
            <a:r>
              <a:rPr lang="en-GB" dirty="0"/>
              <a:t> (benefit)</a:t>
            </a:r>
          </a:p>
          <a:p>
            <a:pPr marL="342900" indent="-342900">
              <a:buFontTx/>
              <a:buChar char="-"/>
            </a:pPr>
            <a:r>
              <a:rPr lang="en-GB" dirty="0"/>
              <a:t>Might perhaps be possible a </a:t>
            </a:r>
            <a:r>
              <a:rPr lang="en-GB" b="1" dirty="0"/>
              <a:t>moderate distribution</a:t>
            </a:r>
            <a:r>
              <a:rPr lang="en-GB" dirty="0"/>
              <a:t>, in some cases</a:t>
            </a:r>
          </a:p>
          <a:p>
            <a:pPr marL="342900" indent="-342900">
              <a:buFontTx/>
              <a:buChar char="-"/>
            </a:pPr>
            <a:endParaRPr lang="en-GB" dirty="0"/>
          </a:p>
          <a:p>
            <a:r>
              <a:rPr lang="en-GB" dirty="0"/>
              <a:t>However, besides a few similarities, they do not look like to be overlapping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C7A4FD-DDC3-55FC-9974-FFD6E6986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5103" y="6306352"/>
            <a:ext cx="7547697" cy="460208"/>
          </a:xfrm>
        </p:spPr>
        <p:txBody>
          <a:bodyPr/>
          <a:lstStyle/>
          <a:p>
            <a:r>
              <a:rPr lang="en-US" dirty="0"/>
              <a:t>Benefit companies and social enterprises</a:t>
            </a:r>
            <a:endParaRPr lang="it-IT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28775CE1-5E30-D037-061E-79CE6D26E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 dirty="0"/>
              <a:t>May 23</a:t>
            </a:r>
            <a:r>
              <a:rPr lang="en-GB" baseline="30000" noProof="0" dirty="0"/>
              <a:t>rd</a:t>
            </a:r>
            <a:r>
              <a:rPr lang="en-GB" noProof="0" dirty="0"/>
              <a:t>, 2025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0610823C-A1F9-2EEB-7179-1ECF2AEE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0F8B7D7-B5E3-644D-9856-CC0934E69055}" type="slidenum">
              <a:rPr lang="it-IT" smtClean="0"/>
              <a:pPr algn="r"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8000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94A346-6E91-5516-B057-96B1C17E8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GB" sz="4000" dirty="0"/>
          </a:p>
          <a:p>
            <a:pPr algn="ctr"/>
            <a:endParaRPr lang="en-GB" sz="4000" dirty="0"/>
          </a:p>
          <a:p>
            <a:pPr algn="ctr"/>
            <a:r>
              <a:rPr lang="en-GB" sz="4800" dirty="0"/>
              <a:t>Thank you very much for your attention!</a:t>
            </a:r>
          </a:p>
          <a:p>
            <a:pPr algn="ctr"/>
            <a:endParaRPr lang="en-GB" sz="4800" dirty="0"/>
          </a:p>
          <a:p>
            <a:pPr algn="ctr"/>
            <a:endParaRPr lang="en-GB" sz="3200" dirty="0"/>
          </a:p>
          <a:p>
            <a:pPr algn="r"/>
            <a:r>
              <a:rPr lang="en-GB" sz="3200" i="1" dirty="0" err="1"/>
              <a:t>alessio.bartolacelli</a:t>
            </a:r>
            <a:r>
              <a:rPr lang="it-IT" sz="3200" i="1" dirty="0"/>
              <a:t>@</a:t>
            </a:r>
            <a:r>
              <a:rPr lang="en-GB" sz="3200" i="1" dirty="0"/>
              <a:t>unimore.it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A48DCE-2AD4-99CC-6450-63B72E93C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2BD6C710-E3D5-EFC5-4B38-7B3A7A74A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BCCCEC4B-B2A8-A023-0D08-9FEF6D36E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0F8B7D7-B5E3-644D-9856-CC0934E69055}" type="slidenum">
              <a:rPr lang="it-IT" smtClean="0"/>
              <a:pPr algn="r"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2943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EBF579-88C0-DE08-01E8-54C11EF7E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Preliminary: the social enterprise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94A346-6E91-5516-B057-96B1C17E8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 definitional dilemma (cit.)… leading to the </a:t>
            </a:r>
            <a:r>
              <a:rPr lang="en-GB" b="1" dirty="0"/>
              <a:t>Social Enterprise Zoo</a:t>
            </a:r>
          </a:p>
          <a:p>
            <a:endParaRPr lang="en-GB" dirty="0"/>
          </a:p>
          <a:p>
            <a:r>
              <a:rPr lang="en-GB" dirty="0"/>
              <a:t>The common idea: an </a:t>
            </a:r>
            <a:r>
              <a:rPr lang="en-GB" b="1" dirty="0"/>
              <a:t>enterprise</a:t>
            </a:r>
            <a:r>
              <a:rPr lang="en-GB" dirty="0"/>
              <a:t> (economic activity) led by a </a:t>
            </a:r>
            <a:r>
              <a:rPr lang="en-GB" b="1" dirty="0"/>
              <a:t>specific purpose</a:t>
            </a:r>
            <a:r>
              <a:rPr lang="en-GB" dirty="0"/>
              <a:t>, or mission, which is </a:t>
            </a:r>
            <a:r>
              <a:rPr lang="en-GB" b="1" dirty="0"/>
              <a:t>either socially or legally acknowledged by social-friendly</a:t>
            </a:r>
          </a:p>
          <a:p>
            <a:endParaRPr lang="en-GB" dirty="0"/>
          </a:p>
          <a:p>
            <a:r>
              <a:rPr lang="en-GB" dirty="0"/>
              <a:t>Just a couple of issues:</a:t>
            </a:r>
          </a:p>
          <a:p>
            <a:pPr marL="342900" indent="-342900">
              <a:buFontTx/>
              <a:buChar char="-"/>
            </a:pPr>
            <a:r>
              <a:rPr lang="en-GB" b="1" dirty="0"/>
              <a:t>Socially </a:t>
            </a:r>
            <a:r>
              <a:rPr lang="en-GB" dirty="0"/>
              <a:t>acknowledged: no need for a specific model</a:t>
            </a:r>
          </a:p>
          <a:p>
            <a:pPr marL="342900" indent="-342900">
              <a:buFontTx/>
              <a:buChar char="-"/>
            </a:pPr>
            <a:r>
              <a:rPr lang="en-GB" b="1" dirty="0"/>
              <a:t>Legally </a:t>
            </a:r>
            <a:r>
              <a:rPr lang="en-GB" dirty="0"/>
              <a:t>acknowledged: </a:t>
            </a:r>
            <a:r>
              <a:rPr lang="en-GB" b="1" dirty="0"/>
              <a:t>specific forms</a:t>
            </a:r>
          </a:p>
          <a:p>
            <a:pPr marL="760810" lvl="1" indent="-342900">
              <a:buFontTx/>
              <a:buChar char="-"/>
            </a:pPr>
            <a:r>
              <a:rPr lang="en-GB" dirty="0"/>
              <a:t>But: who checks whether they are </a:t>
            </a:r>
            <a:r>
              <a:rPr lang="en-GB" i="1" dirty="0"/>
              <a:t>actually</a:t>
            </a:r>
            <a:r>
              <a:rPr lang="en-GB" dirty="0"/>
              <a:t> social-friendly?</a:t>
            </a:r>
          </a:p>
          <a:p>
            <a:pPr marL="985838" lvl="2" indent="-342900">
              <a:buFontTx/>
              <a:buChar char="-"/>
            </a:pPr>
            <a:r>
              <a:rPr lang="en-GB" dirty="0"/>
              <a:t>And what does it actually mean “social friendly”?</a:t>
            </a:r>
          </a:p>
          <a:p>
            <a:endParaRPr lang="en-GB" dirty="0"/>
          </a:p>
          <a:p>
            <a:r>
              <a:rPr lang="en-GB" dirty="0"/>
              <a:t>In any case, the role of </a:t>
            </a:r>
            <a:r>
              <a:rPr lang="en-GB" b="1" dirty="0"/>
              <a:t>purpose</a:t>
            </a:r>
            <a:r>
              <a:rPr lang="en-GB" dirty="0"/>
              <a:t> is the key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A48DCE-2AD4-99CC-6450-63B72E93C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5103" y="6306352"/>
            <a:ext cx="7547697" cy="460208"/>
          </a:xfrm>
        </p:spPr>
        <p:txBody>
          <a:bodyPr/>
          <a:lstStyle/>
          <a:p>
            <a:r>
              <a:rPr lang="en-US" dirty="0"/>
              <a:t>Benefit companies and social enterprises</a:t>
            </a:r>
            <a:endParaRPr lang="it-IT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2BD6C710-E3D5-EFC5-4B38-7B3A7A74A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 dirty="0"/>
              <a:t>May 23</a:t>
            </a:r>
            <a:r>
              <a:rPr lang="en-GB" baseline="30000" noProof="0" dirty="0"/>
              <a:t>rd</a:t>
            </a:r>
            <a:r>
              <a:rPr lang="en-GB" noProof="0" dirty="0"/>
              <a:t>, 2025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BCCCEC4B-B2A8-A023-0D08-9FEF6D36E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0F8B7D7-B5E3-644D-9856-CC0934E69055}" type="slidenum">
              <a:rPr lang="it-IT" smtClean="0"/>
              <a:pPr algn="r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9933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D09339-E414-D389-0A3B-17E55B34EB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C02190-82D9-363A-1D15-0863B255F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Purpose, yes… but not any purpose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46F086-16F7-E4A6-51D9-2439722E1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 order to be acknowledged as “social” the enterprises must have a </a:t>
            </a:r>
            <a:r>
              <a:rPr lang="en-GB" b="1" dirty="0"/>
              <a:t>specific purpose</a:t>
            </a:r>
          </a:p>
          <a:p>
            <a:endParaRPr lang="en-GB" dirty="0"/>
          </a:p>
          <a:p>
            <a:r>
              <a:rPr lang="en-GB" dirty="0"/>
              <a:t>With a </a:t>
            </a:r>
            <a:r>
              <a:rPr lang="en-GB" b="1" dirty="0"/>
              <a:t>specific benefit for the society </a:t>
            </a:r>
            <a:r>
              <a:rPr lang="en-GB" dirty="0"/>
              <a:t>in general</a:t>
            </a:r>
          </a:p>
          <a:p>
            <a:endParaRPr lang="en-GB" dirty="0"/>
          </a:p>
          <a:p>
            <a:r>
              <a:rPr lang="en-GB" dirty="0"/>
              <a:t>There are two main questions:</a:t>
            </a:r>
          </a:p>
          <a:p>
            <a:endParaRPr lang="en-GB" dirty="0"/>
          </a:p>
          <a:p>
            <a:pPr marL="342900" indent="-342900">
              <a:buFontTx/>
              <a:buChar char="-"/>
            </a:pPr>
            <a:r>
              <a:rPr lang="en-GB" dirty="0"/>
              <a:t>Is the </a:t>
            </a:r>
            <a:r>
              <a:rPr lang="en-GB" b="1" dirty="0"/>
              <a:t>social profile enough/required</a:t>
            </a:r>
            <a:r>
              <a:rPr lang="en-GB" dirty="0"/>
              <a:t> for the qualification?</a:t>
            </a:r>
          </a:p>
          <a:p>
            <a:pPr marL="760810" lvl="1" indent="-342900">
              <a:buFontTx/>
              <a:buChar char="-"/>
            </a:pPr>
            <a:r>
              <a:rPr lang="en-GB" dirty="0"/>
              <a:t>What about the environment? Is it included in the “social”?</a:t>
            </a:r>
          </a:p>
          <a:p>
            <a:pPr marL="342900" indent="-342900">
              <a:buFontTx/>
              <a:buChar char="-"/>
            </a:pPr>
            <a:r>
              <a:rPr lang="en-GB" dirty="0"/>
              <a:t>Is the social profile to be pursued </a:t>
            </a:r>
            <a:r>
              <a:rPr lang="en-GB" b="1" i="1" dirty="0"/>
              <a:t>alone</a:t>
            </a:r>
            <a:r>
              <a:rPr lang="en-GB" dirty="0"/>
              <a:t>…</a:t>
            </a:r>
          </a:p>
          <a:p>
            <a:pPr marL="760810" lvl="1" indent="-342900">
              <a:buFontTx/>
              <a:buChar char="-"/>
            </a:pPr>
            <a:r>
              <a:rPr lang="en-GB" dirty="0"/>
              <a:t>Or is it possible in terms of a </a:t>
            </a:r>
            <a:r>
              <a:rPr lang="en-GB" b="1" dirty="0"/>
              <a:t>dual purpose</a:t>
            </a:r>
            <a:r>
              <a:rPr lang="en-GB" dirty="0"/>
              <a:t>?</a:t>
            </a:r>
          </a:p>
          <a:p>
            <a:pPr marL="985838" lvl="2" indent="-342900">
              <a:buFontTx/>
              <a:buChar char="-"/>
            </a:pPr>
            <a:r>
              <a:rPr lang="en-GB" dirty="0"/>
              <a:t>IMHO: dual purpose is just an intermediate target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B59BF3-0D52-4F24-4407-D0220600D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5103" y="6306352"/>
            <a:ext cx="7547697" cy="460208"/>
          </a:xfrm>
        </p:spPr>
        <p:txBody>
          <a:bodyPr/>
          <a:lstStyle/>
          <a:p>
            <a:r>
              <a:rPr lang="en-US" dirty="0"/>
              <a:t>Benefit companies and social enterprises</a:t>
            </a:r>
            <a:endParaRPr lang="it-IT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91C2DD69-41DA-4543-68E5-F7542421B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 dirty="0"/>
              <a:t>May 23</a:t>
            </a:r>
            <a:r>
              <a:rPr lang="en-GB" baseline="30000" noProof="0" dirty="0"/>
              <a:t>rd</a:t>
            </a:r>
            <a:r>
              <a:rPr lang="en-GB" noProof="0" dirty="0"/>
              <a:t>, 2025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7D9FDF35-01CC-9457-4647-90B5B1FBA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0F8B7D7-B5E3-644D-9856-CC0934E69055}" type="slidenum">
              <a:rPr lang="it-IT" smtClean="0"/>
              <a:pPr algn="r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1239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0C4F3-476A-DF29-2D66-EC514992B6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6213DC-0D9D-8E8A-9900-369969574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This leads us benefit companies…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D7BBA3-9E4B-CDDA-D12F-9453B0245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…i.e. companies hallmarked by a double purpose</a:t>
            </a:r>
          </a:p>
          <a:p>
            <a:endParaRPr lang="en-GB" dirty="0"/>
          </a:p>
          <a:p>
            <a:pPr marL="342900" indent="-342900">
              <a:buFontTx/>
              <a:buChar char="-"/>
            </a:pPr>
            <a:r>
              <a:rPr lang="en-GB" b="1" dirty="0"/>
              <a:t>Profit</a:t>
            </a:r>
          </a:p>
          <a:p>
            <a:r>
              <a:rPr lang="en-GB" dirty="0"/>
              <a:t>+</a:t>
            </a:r>
          </a:p>
          <a:p>
            <a:pPr marL="342900" indent="-342900">
              <a:buFontTx/>
              <a:buChar char="-"/>
            </a:pPr>
            <a:r>
              <a:rPr lang="en-GB" b="1" dirty="0"/>
              <a:t>Public benefit</a:t>
            </a:r>
          </a:p>
          <a:p>
            <a:endParaRPr lang="en-GB" dirty="0"/>
          </a:p>
          <a:p>
            <a:r>
              <a:rPr lang="en-GB" dirty="0"/>
              <a:t>The </a:t>
            </a:r>
            <a:r>
              <a:rPr lang="en-GB" b="1" dirty="0"/>
              <a:t>key issues </a:t>
            </a:r>
            <a:r>
              <a:rPr lang="en-GB" dirty="0"/>
              <a:t>in this case are whether</a:t>
            </a:r>
          </a:p>
          <a:p>
            <a:pPr marL="342900" indent="-342900">
              <a:buFontTx/>
              <a:buChar char="-"/>
            </a:pPr>
            <a:r>
              <a:rPr lang="en-GB" dirty="0"/>
              <a:t>The stated purpose is </a:t>
            </a:r>
            <a:r>
              <a:rPr lang="en-GB" b="1" dirty="0"/>
              <a:t>real</a:t>
            </a:r>
          </a:p>
          <a:p>
            <a:pPr marL="342900" indent="-342900">
              <a:buFontTx/>
              <a:buChar char="-"/>
            </a:pPr>
            <a:r>
              <a:rPr lang="en-GB" dirty="0"/>
              <a:t>The stated purpose is </a:t>
            </a:r>
            <a:r>
              <a:rPr lang="en-GB" b="1" dirty="0"/>
              <a:t>enacted</a:t>
            </a:r>
          </a:p>
          <a:p>
            <a:pPr marL="342900" indent="-342900">
              <a:buFontTx/>
              <a:buChar char="-"/>
            </a:pPr>
            <a:r>
              <a:rPr lang="en-GB" dirty="0"/>
              <a:t>The stated purpose is </a:t>
            </a:r>
            <a:r>
              <a:rPr lang="en-GB" b="1" i="1" dirty="0"/>
              <a:t>effective</a:t>
            </a:r>
          </a:p>
          <a:p>
            <a:pPr marL="342900" indent="-342900">
              <a:buFontTx/>
              <a:buChar char="-"/>
            </a:pPr>
            <a:endParaRPr lang="en-GB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6C4AE7-3DE3-81C6-BF30-FF6EC858D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5103" y="6306352"/>
            <a:ext cx="7547697" cy="460208"/>
          </a:xfrm>
        </p:spPr>
        <p:txBody>
          <a:bodyPr/>
          <a:lstStyle/>
          <a:p>
            <a:r>
              <a:rPr lang="en-US" dirty="0"/>
              <a:t>Benefit companies and social enterprises</a:t>
            </a:r>
            <a:endParaRPr lang="it-IT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E72A3A51-5BF6-9C73-7E29-623DDF920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 dirty="0"/>
              <a:t>May 23</a:t>
            </a:r>
            <a:r>
              <a:rPr lang="en-GB" baseline="30000" noProof="0" dirty="0"/>
              <a:t>rd</a:t>
            </a:r>
            <a:r>
              <a:rPr lang="en-GB" noProof="0" dirty="0"/>
              <a:t>, 2025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3A87C57D-7EAE-3DD9-FE1E-B91020D7C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0F8B7D7-B5E3-644D-9856-CC0934E69055}" type="slidenum">
              <a:rPr lang="it-IT" smtClean="0"/>
              <a:pPr algn="r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0450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96B8A8-50CF-1196-D215-B67F40CEC0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7DE438-9183-F7E7-E4D0-8297567DA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All of this has to do with the purpose…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2E3E7B-E874-64F9-7598-4F7CD0821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… but with a </a:t>
            </a:r>
            <a:r>
              <a:rPr lang="en-GB" b="1" dirty="0"/>
              <a:t>non-neutral consideration of the purpose</a:t>
            </a:r>
          </a:p>
          <a:p>
            <a:endParaRPr lang="en-GB" dirty="0"/>
          </a:p>
          <a:p>
            <a:r>
              <a:rPr lang="en-GB" dirty="0"/>
              <a:t>The legal paradigm: a specific model exists in order to receive the </a:t>
            </a:r>
            <a:r>
              <a:rPr lang="en-GB" b="1" dirty="0"/>
              <a:t>acknowledgment of the State</a:t>
            </a:r>
            <a:r>
              <a:rPr lang="en-GB" dirty="0"/>
              <a:t>, </a:t>
            </a:r>
            <a:r>
              <a:rPr lang="en-GB" i="1" dirty="0"/>
              <a:t>and</a:t>
            </a:r>
            <a:r>
              <a:rPr lang="en-GB" dirty="0"/>
              <a:t> the </a:t>
            </a:r>
            <a:r>
              <a:rPr lang="en-GB" b="1" dirty="0"/>
              <a:t>market</a:t>
            </a:r>
            <a:r>
              <a:rPr lang="en-GB" dirty="0"/>
              <a:t>, due to its </a:t>
            </a:r>
            <a:r>
              <a:rPr lang="en-GB" b="1" dirty="0"/>
              <a:t>(alleged) positive effects</a:t>
            </a:r>
            <a:r>
              <a:rPr lang="en-GB" dirty="0"/>
              <a:t> on the society</a:t>
            </a:r>
          </a:p>
          <a:p>
            <a:endParaRPr lang="en-GB" dirty="0"/>
          </a:p>
          <a:p>
            <a:r>
              <a:rPr lang="en-GB" dirty="0"/>
              <a:t>We face both a </a:t>
            </a:r>
            <a:r>
              <a:rPr lang="en-GB" b="1" dirty="0"/>
              <a:t>signalling </a:t>
            </a:r>
            <a:r>
              <a:rPr lang="en-GB" dirty="0"/>
              <a:t>and a </a:t>
            </a:r>
            <a:r>
              <a:rPr lang="en-GB" b="1" dirty="0"/>
              <a:t>promotional </a:t>
            </a:r>
            <a:r>
              <a:rPr lang="en-GB" dirty="0"/>
              <a:t>function</a:t>
            </a:r>
          </a:p>
          <a:p>
            <a:pPr marL="342900" indent="-342900">
              <a:buFontTx/>
              <a:buChar char="-"/>
            </a:pPr>
            <a:r>
              <a:rPr lang="en-GB" dirty="0"/>
              <a:t>Signalling: </a:t>
            </a:r>
            <a:r>
              <a:rPr lang="en-GB" b="1" dirty="0"/>
              <a:t>reputational</a:t>
            </a:r>
          </a:p>
          <a:p>
            <a:pPr marL="760810" lvl="1" indent="-342900">
              <a:buFontTx/>
              <a:buChar char="-"/>
            </a:pPr>
            <a:r>
              <a:rPr lang="en-GB" dirty="0"/>
              <a:t>But this requires a strong control on the enactment of the purpose</a:t>
            </a:r>
          </a:p>
          <a:p>
            <a:pPr marL="760810" lvl="1" indent="-342900">
              <a:buFontTx/>
              <a:buChar char="-"/>
            </a:pPr>
            <a:endParaRPr lang="en-GB" dirty="0"/>
          </a:p>
          <a:p>
            <a:pPr marL="342900" indent="-342900">
              <a:buFontTx/>
              <a:buChar char="-"/>
            </a:pPr>
            <a:r>
              <a:rPr lang="en-GB" dirty="0"/>
              <a:t>Promotional: advantages, mainly in term of </a:t>
            </a:r>
            <a:r>
              <a:rPr lang="en-GB" b="1" dirty="0"/>
              <a:t>tax reliefs</a:t>
            </a:r>
          </a:p>
          <a:p>
            <a:pPr marL="760810" lvl="1" indent="-342900">
              <a:buFontTx/>
              <a:buChar char="-"/>
            </a:pPr>
            <a:r>
              <a:rPr lang="en-GB" dirty="0"/>
              <a:t>In general, the more the enterprise has an exclusively social purpose, the higher tax reliefs it is granted</a:t>
            </a:r>
          </a:p>
          <a:p>
            <a:pPr marL="760810" lvl="1" indent="-342900">
              <a:buFontTx/>
              <a:buChar char="-"/>
            </a:pPr>
            <a:r>
              <a:rPr lang="en-GB" dirty="0"/>
              <a:t>And, in fact, benefit companies usually do not enjoy tax reliefs just because of their own nature.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B2E582-1D67-AD99-4199-E3EE8A2E2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5103" y="6306352"/>
            <a:ext cx="7547697" cy="460208"/>
          </a:xfrm>
        </p:spPr>
        <p:txBody>
          <a:bodyPr/>
          <a:lstStyle/>
          <a:p>
            <a:r>
              <a:rPr lang="en-US" dirty="0"/>
              <a:t>Benefit companies and social enterprises</a:t>
            </a:r>
            <a:endParaRPr lang="it-IT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017F50E9-E9FA-3CCD-A314-A7D24F07F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 dirty="0"/>
              <a:t>May 23</a:t>
            </a:r>
            <a:r>
              <a:rPr lang="en-GB" baseline="30000" noProof="0" dirty="0"/>
              <a:t>rd</a:t>
            </a:r>
            <a:r>
              <a:rPr lang="en-GB" noProof="0" dirty="0"/>
              <a:t>, 2025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3275D22F-4085-5A0F-78D4-1A8AA274B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0F8B7D7-B5E3-644D-9856-CC0934E69055}" type="slidenum">
              <a:rPr lang="it-IT" smtClean="0"/>
              <a:pPr algn="r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905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B3F70A-C6E4-CAD7-44F9-F7A8AE8B16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6DAA2E-6699-E14E-7F0A-45190E0F4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 the other hand…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3675E0-8E22-BC67-09FC-D8E97F02F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/>
              <a:t>Steward ownership’s purpose is inherently neutral</a:t>
            </a:r>
          </a:p>
          <a:p>
            <a:endParaRPr lang="en-GB" dirty="0"/>
          </a:p>
          <a:p>
            <a:r>
              <a:rPr lang="en-GB" dirty="0"/>
              <a:t>Reasonably, it will be “good”…</a:t>
            </a:r>
          </a:p>
          <a:p>
            <a:pPr marL="760810" lvl="1" indent="-342900">
              <a:buFontTx/>
              <a:buChar char="-"/>
            </a:pPr>
            <a:r>
              <a:rPr lang="en-GB" dirty="0" err="1"/>
              <a:t>StOw</a:t>
            </a:r>
            <a:r>
              <a:rPr lang="en-GB" dirty="0"/>
              <a:t> is hallmarked by a </a:t>
            </a:r>
            <a:r>
              <a:rPr lang="en-GB" b="1" dirty="0"/>
              <a:t>strong long-termism</a:t>
            </a:r>
            <a:r>
              <a:rPr lang="en-GB" dirty="0"/>
              <a:t>, which is often seen as linked to sustainability</a:t>
            </a:r>
          </a:p>
          <a:p>
            <a:pPr marL="342900" indent="-342900">
              <a:buFontTx/>
              <a:buChar char="-"/>
            </a:pPr>
            <a:endParaRPr lang="en-GB" dirty="0"/>
          </a:p>
          <a:p>
            <a:r>
              <a:rPr lang="en-GB" dirty="0"/>
              <a:t>…but </a:t>
            </a:r>
            <a:r>
              <a:rPr lang="en-GB" b="1" i="1" dirty="0"/>
              <a:t>not necessarily</a:t>
            </a:r>
          </a:p>
          <a:p>
            <a:pPr marL="760810" lvl="1" indent="-342900">
              <a:buFontTx/>
              <a:buChar char="-"/>
            </a:pPr>
            <a:r>
              <a:rPr lang="en-GB" dirty="0"/>
              <a:t>Per se, long-termism is neither good nor bad</a:t>
            </a:r>
          </a:p>
          <a:p>
            <a:endParaRPr lang="en-GB" dirty="0"/>
          </a:p>
          <a:p>
            <a:r>
              <a:rPr lang="en-GB" dirty="0"/>
              <a:t>So, </a:t>
            </a:r>
            <a:r>
              <a:rPr lang="en-GB" dirty="0" err="1"/>
              <a:t>StOw</a:t>
            </a:r>
            <a:r>
              <a:rPr lang="en-GB" dirty="0"/>
              <a:t> enterprises might carry out </a:t>
            </a:r>
            <a:r>
              <a:rPr lang="en-GB" b="1" dirty="0"/>
              <a:t>any legal activity</a:t>
            </a:r>
            <a:r>
              <a:rPr lang="en-GB" dirty="0"/>
              <a:t>, and enjoy </a:t>
            </a:r>
            <a:r>
              <a:rPr lang="en-GB" b="1" dirty="0"/>
              <a:t>any lawful purpose</a:t>
            </a:r>
            <a:r>
              <a:rPr lang="en-GB" dirty="0"/>
              <a:t>, but without a (full?) profit distribution</a:t>
            </a:r>
          </a:p>
          <a:p>
            <a:endParaRPr lang="en-GB" dirty="0"/>
          </a:p>
          <a:p>
            <a:r>
              <a:rPr lang="en-GB" dirty="0"/>
              <a:t>We might ask whether it can be </a:t>
            </a:r>
            <a:r>
              <a:rPr lang="en-GB" b="1" dirty="0"/>
              <a:t>dual purpose</a:t>
            </a:r>
            <a:r>
              <a:rPr lang="en-GB" dirty="0"/>
              <a:t>, and this leads to the patrimonial profiles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E82F2F-498B-9FF2-5924-ED3A0A750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5103" y="6306352"/>
            <a:ext cx="7547697" cy="460208"/>
          </a:xfrm>
        </p:spPr>
        <p:txBody>
          <a:bodyPr/>
          <a:lstStyle/>
          <a:p>
            <a:r>
              <a:rPr lang="en-US" dirty="0"/>
              <a:t>Benefit companies and social enterprises</a:t>
            </a:r>
            <a:endParaRPr lang="it-IT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1F091B2E-79BC-7CE6-AF71-FF52444D0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 dirty="0"/>
              <a:t>May 23</a:t>
            </a:r>
            <a:r>
              <a:rPr lang="en-GB" baseline="30000" noProof="0" dirty="0"/>
              <a:t>rd</a:t>
            </a:r>
            <a:r>
              <a:rPr lang="en-GB" noProof="0" dirty="0"/>
              <a:t>, 2025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CB3691D3-B973-AC33-8DF8-52DEF4974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0F8B7D7-B5E3-644D-9856-CC0934E69055}" type="slidenum">
              <a:rPr lang="it-IT" smtClean="0"/>
              <a:pPr algn="r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2186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F90A8F-D26D-1036-A0CC-DBE8F33459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914284-B751-CBC4-20C3-9E30A492A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Profit yes, distribution 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5B9295-ABC4-BCE9-D6BC-07B4C4EF5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 classic division: profit for the enterprise v. distribution to the members</a:t>
            </a:r>
          </a:p>
          <a:p>
            <a:endParaRPr lang="en-GB" dirty="0"/>
          </a:p>
          <a:p>
            <a:r>
              <a:rPr lang="en-GB" b="1" dirty="0"/>
              <a:t>Profit distribution is the mirror of the purpose</a:t>
            </a:r>
            <a:r>
              <a:rPr lang="en-GB" dirty="0"/>
              <a:t>:</a:t>
            </a:r>
          </a:p>
          <a:p>
            <a:pPr marL="342900" indent="-342900">
              <a:buFontTx/>
              <a:buChar char="-"/>
            </a:pPr>
            <a:r>
              <a:rPr lang="en-GB" dirty="0"/>
              <a:t>If the enterprise is </a:t>
            </a:r>
            <a:r>
              <a:rPr lang="en-GB" b="1" dirty="0"/>
              <a:t>fully a social one</a:t>
            </a:r>
            <a:r>
              <a:rPr lang="en-GB" dirty="0"/>
              <a:t>…</a:t>
            </a:r>
          </a:p>
          <a:p>
            <a:pPr marL="760810" lvl="1" indent="-342900">
              <a:buFontTx/>
              <a:buChar char="-"/>
            </a:pPr>
            <a:r>
              <a:rPr lang="en-GB" dirty="0"/>
              <a:t>…then no profit, or just a reduced part of the profits, can be distributed</a:t>
            </a:r>
          </a:p>
          <a:p>
            <a:pPr marL="985838" lvl="2" indent="-342900">
              <a:buFontTx/>
              <a:buChar char="-"/>
            </a:pPr>
            <a:r>
              <a:rPr lang="en-GB" dirty="0"/>
              <a:t>And it follows, vice versa, the tax reliefs</a:t>
            </a:r>
          </a:p>
          <a:p>
            <a:pPr marL="760810" lvl="1" indent="-342900">
              <a:buFontTx/>
              <a:buChar char="-"/>
            </a:pPr>
            <a:endParaRPr lang="en-GB" dirty="0"/>
          </a:p>
          <a:p>
            <a:pPr marL="342900" indent="-342900">
              <a:buFontTx/>
              <a:buChar char="-"/>
            </a:pPr>
            <a:r>
              <a:rPr lang="en-GB" dirty="0"/>
              <a:t>If the enterprise is, lawfully, </a:t>
            </a:r>
            <a:r>
              <a:rPr lang="en-GB" b="1" dirty="0"/>
              <a:t>dual purpose</a:t>
            </a:r>
            <a:r>
              <a:rPr lang="en-GB" dirty="0"/>
              <a:t>…</a:t>
            </a:r>
          </a:p>
          <a:p>
            <a:pPr marL="760810" lvl="1" indent="-342900">
              <a:buFontTx/>
              <a:buChar char="-"/>
            </a:pPr>
            <a:r>
              <a:rPr lang="en-GB" dirty="0"/>
              <a:t>…then exactly </a:t>
            </a:r>
            <a:r>
              <a:rPr lang="en-GB" b="1" dirty="0"/>
              <a:t>from if and how profits are distributed the actual “social” commitment becomes clear </a:t>
            </a:r>
            <a:r>
              <a:rPr lang="en-GB" dirty="0"/>
              <a:t>(vice versa reasoning)</a:t>
            </a:r>
          </a:p>
          <a:p>
            <a:pPr marL="760810" lvl="1" indent="-342900">
              <a:buFontTx/>
              <a:buChar char="-"/>
            </a:pPr>
            <a:endParaRPr lang="en-GB" dirty="0"/>
          </a:p>
          <a:p>
            <a:r>
              <a:rPr lang="en-GB" dirty="0"/>
              <a:t>Steward ownership </a:t>
            </a:r>
            <a:r>
              <a:rPr lang="en-GB" b="1" dirty="0"/>
              <a:t>detaches the idea of asset locking from the “socially valuable” purpose of the enterprise</a:t>
            </a:r>
            <a:r>
              <a:rPr lang="en-GB" dirty="0"/>
              <a:t>. They become independent, and with </a:t>
            </a:r>
            <a:r>
              <a:rPr lang="en-GB" b="1" dirty="0"/>
              <a:t>no moral orientation</a:t>
            </a:r>
          </a:p>
          <a:p>
            <a:pPr marL="760810" lvl="1" indent="-342900">
              <a:buFontTx/>
              <a:buChar char="-"/>
            </a:pPr>
            <a:endParaRPr lang="en-GB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1D2D59-589F-7D88-36FC-7F05250C7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5103" y="6306352"/>
            <a:ext cx="7547697" cy="460208"/>
          </a:xfrm>
        </p:spPr>
        <p:txBody>
          <a:bodyPr/>
          <a:lstStyle/>
          <a:p>
            <a:r>
              <a:rPr lang="en-US" dirty="0"/>
              <a:t>Benefit companies and social enterprises</a:t>
            </a:r>
            <a:endParaRPr lang="it-IT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EF7F6678-EC87-8228-D7DB-F94D25A26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 dirty="0"/>
              <a:t>May 23</a:t>
            </a:r>
            <a:r>
              <a:rPr lang="en-GB" baseline="30000" noProof="0" dirty="0"/>
              <a:t>rd</a:t>
            </a:r>
            <a:r>
              <a:rPr lang="en-GB" noProof="0" dirty="0"/>
              <a:t>, 2025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0011D39E-7FB9-0ED8-A5E0-7A20796EC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0F8B7D7-B5E3-644D-9856-CC0934E69055}" type="slidenum">
              <a:rPr lang="it-IT" smtClean="0"/>
              <a:pPr algn="r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1698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240C4F-A14C-DAB9-9E67-22EDB1F91B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AA7357-E343-06B4-E97B-C361D693C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So, might a </a:t>
            </a:r>
            <a:r>
              <a:rPr lang="en-GB" dirty="0" err="1"/>
              <a:t>StOw</a:t>
            </a:r>
            <a:r>
              <a:rPr lang="en-GB" dirty="0"/>
              <a:t> enterprise be dual purpose?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C857B6-E279-947A-2228-BACCBC452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Purpose – yes</a:t>
            </a:r>
            <a:r>
              <a:rPr lang="en-GB" dirty="0"/>
              <a:t>; but not as business as usual, i.e. </a:t>
            </a:r>
            <a:r>
              <a:rPr lang="en-GB" b="1" dirty="0"/>
              <a:t>not in terms of private earnings </a:t>
            </a:r>
            <a:r>
              <a:rPr lang="en-GB" dirty="0"/>
              <a:t>(distribution of profits) </a:t>
            </a:r>
            <a:r>
              <a:rPr lang="en-GB" b="1" dirty="0"/>
              <a:t>vs. common benefit</a:t>
            </a:r>
          </a:p>
          <a:p>
            <a:endParaRPr lang="en-GB" dirty="0"/>
          </a:p>
          <a:p>
            <a:r>
              <a:rPr lang="en-GB" dirty="0"/>
              <a:t>A </a:t>
            </a:r>
            <a:r>
              <a:rPr lang="en-GB" b="1" dirty="0"/>
              <a:t>double purpose </a:t>
            </a:r>
            <a:r>
              <a:rPr lang="en-GB" dirty="0"/>
              <a:t>might be possible, but </a:t>
            </a:r>
            <a:r>
              <a:rPr lang="en-GB" b="1" dirty="0"/>
              <a:t>between objective profit making </a:t>
            </a:r>
            <a:r>
              <a:rPr lang="en-GB" dirty="0"/>
              <a:t>(with accrual of the enterprise’s patrimony) and a </a:t>
            </a:r>
            <a:r>
              <a:rPr lang="en-GB" b="1" dirty="0"/>
              <a:t>public benefit purpose</a:t>
            </a:r>
          </a:p>
          <a:p>
            <a:pPr marL="342900" indent="-342900">
              <a:buFontTx/>
              <a:buChar char="-"/>
            </a:pPr>
            <a:r>
              <a:rPr lang="en-GB" dirty="0"/>
              <a:t>Possible, but in any case not needed</a:t>
            </a:r>
          </a:p>
          <a:p>
            <a:endParaRPr lang="en-GB" dirty="0"/>
          </a:p>
          <a:p>
            <a:r>
              <a:rPr lang="en-GB" dirty="0"/>
              <a:t>Anyway, if we agree that the core of benefit companies is the dual purpose, the </a:t>
            </a:r>
            <a:r>
              <a:rPr lang="en-GB" b="1" dirty="0" err="1"/>
              <a:t>StOw</a:t>
            </a:r>
            <a:r>
              <a:rPr lang="en-GB" b="1" dirty="0"/>
              <a:t> purpose alone, whatever it is, would not be enough for a lawful self-qualification as a benefit</a:t>
            </a:r>
          </a:p>
          <a:p>
            <a:pPr marL="342900" indent="-342900">
              <a:buFontTx/>
              <a:buChar char="-"/>
            </a:pPr>
            <a:r>
              <a:rPr lang="en-GB" dirty="0"/>
              <a:t>At least according to the current more widespread idea of benefit companies</a:t>
            </a:r>
          </a:p>
          <a:p>
            <a:r>
              <a:rPr lang="en-GB" dirty="0"/>
              <a:t>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46F928-5F83-1076-1B57-32A92479D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5103" y="6306352"/>
            <a:ext cx="7547697" cy="460208"/>
          </a:xfrm>
        </p:spPr>
        <p:txBody>
          <a:bodyPr/>
          <a:lstStyle/>
          <a:p>
            <a:r>
              <a:rPr lang="en-US" dirty="0"/>
              <a:t>Benefit companies and social enterprises</a:t>
            </a:r>
            <a:endParaRPr lang="it-IT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E1DAC881-BD7D-0278-F6A4-B2CA617F9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 dirty="0"/>
              <a:t>May 23</a:t>
            </a:r>
            <a:r>
              <a:rPr lang="en-GB" baseline="30000" noProof="0" dirty="0"/>
              <a:t>rd</a:t>
            </a:r>
            <a:r>
              <a:rPr lang="en-GB" noProof="0" dirty="0"/>
              <a:t>, 2025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C323FB39-41BD-AE92-53A8-CED84AFE4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0F8B7D7-B5E3-644D-9856-CC0934E69055}" type="slidenum">
              <a:rPr lang="it-IT" smtClean="0"/>
              <a:pPr algn="r"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4124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5F7129-098F-CD90-3254-28E22DE3C8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5CE884-206F-4D6E-EE7F-7AF74E45F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And what about a social enterprise?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E78221-E209-0604-77FF-D60EF8A8F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Of course it can be…</a:t>
            </a:r>
          </a:p>
          <a:p>
            <a:endParaRPr lang="en-GB" dirty="0"/>
          </a:p>
          <a:p>
            <a:r>
              <a:rPr lang="en-GB" dirty="0"/>
              <a:t>…but in my opinion, not necessarily is…</a:t>
            </a:r>
          </a:p>
          <a:p>
            <a:endParaRPr lang="en-GB" dirty="0"/>
          </a:p>
          <a:p>
            <a:r>
              <a:rPr lang="en-GB" dirty="0"/>
              <a:t>…even if we must consider the heterogeneity of the notion!</a:t>
            </a:r>
          </a:p>
          <a:p>
            <a:endParaRPr lang="en-GB" dirty="0"/>
          </a:p>
          <a:p>
            <a:r>
              <a:rPr lang="en-GB" dirty="0"/>
              <a:t>And what about vice versa? Is a social enterprise always a </a:t>
            </a:r>
            <a:r>
              <a:rPr lang="en-GB" dirty="0" err="1"/>
              <a:t>StOw</a:t>
            </a:r>
            <a:r>
              <a:rPr lang="en-GB" dirty="0"/>
              <a:t> organisation?</a:t>
            </a:r>
          </a:p>
          <a:p>
            <a:endParaRPr lang="en-GB" dirty="0"/>
          </a:p>
          <a:p>
            <a:r>
              <a:rPr lang="en-GB" dirty="0"/>
              <a:t>Again, very much depending on the actual structure and the legal provisions, but</a:t>
            </a:r>
          </a:p>
          <a:p>
            <a:pPr marL="342900" indent="-342900">
              <a:buFontTx/>
              <a:buChar char="-"/>
            </a:pPr>
            <a:r>
              <a:rPr lang="en-GB" dirty="0"/>
              <a:t>Purpose commitment should be sure</a:t>
            </a:r>
          </a:p>
          <a:p>
            <a:pPr marL="342900" indent="-342900">
              <a:buFontTx/>
              <a:buChar char="-"/>
            </a:pPr>
            <a:r>
              <a:rPr lang="en-GB" dirty="0"/>
              <a:t>Profit distribution… it depends</a:t>
            </a:r>
          </a:p>
          <a:p>
            <a:pPr marL="760810" lvl="1" indent="-342900">
              <a:buFontTx/>
              <a:buChar char="-"/>
            </a:pPr>
            <a:r>
              <a:rPr lang="en-GB" dirty="0"/>
              <a:t>Does </a:t>
            </a:r>
            <a:r>
              <a:rPr lang="en-GB" dirty="0" err="1"/>
              <a:t>StOw</a:t>
            </a:r>
            <a:r>
              <a:rPr lang="en-GB" dirty="0"/>
              <a:t> always prevent distributions?</a:t>
            </a:r>
          </a:p>
          <a:p>
            <a:pPr marL="760810" lvl="1" indent="-342900">
              <a:buFontTx/>
              <a:buChar char="-"/>
            </a:pPr>
            <a:r>
              <a:rPr lang="en-GB" dirty="0"/>
              <a:t>Do SE always prevent distributions?</a:t>
            </a:r>
          </a:p>
          <a:p>
            <a:pPr marL="342900" indent="-342900">
              <a:buFontTx/>
              <a:buChar char="-"/>
            </a:pPr>
            <a:endParaRPr lang="en-GB" dirty="0"/>
          </a:p>
          <a:p>
            <a:r>
              <a:rPr lang="en-GB" dirty="0"/>
              <a:t>And as for asset lock, several jurisdictions acknowledge it for their social enterprises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AA9501-C08D-89DF-8955-CCF87D965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5103" y="6306352"/>
            <a:ext cx="7547697" cy="460208"/>
          </a:xfrm>
        </p:spPr>
        <p:txBody>
          <a:bodyPr/>
          <a:lstStyle/>
          <a:p>
            <a:r>
              <a:rPr lang="en-US" dirty="0"/>
              <a:t>Benefit companies and social enterprises</a:t>
            </a:r>
            <a:endParaRPr lang="it-IT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179C508C-374B-28B9-029C-D106DFD49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 dirty="0"/>
              <a:t>May 23</a:t>
            </a:r>
            <a:r>
              <a:rPr lang="en-GB" baseline="30000" noProof="0" dirty="0"/>
              <a:t>rd</a:t>
            </a:r>
            <a:r>
              <a:rPr lang="en-GB" noProof="0" dirty="0"/>
              <a:t>, 2025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E5BD4EC5-8B0B-88F7-455D-4FAF6EE95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0F8B7D7-B5E3-644D-9856-CC0934E69055}" type="slidenum">
              <a:rPr lang="it-IT" smtClean="0"/>
              <a:pPr algn="r"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6513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3886</TotalTime>
  <Words>1126</Words>
  <Application>Microsoft Office PowerPoint</Application>
  <PresentationFormat>Widescreen</PresentationFormat>
  <Paragraphs>156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Helvetica Neue</vt:lpstr>
      <vt:lpstr>Helvetica Neue Light</vt:lpstr>
      <vt:lpstr>HelveticaNeue MediumCond</vt:lpstr>
      <vt:lpstr>Tema di Office</vt:lpstr>
      <vt:lpstr>Benefit companies and social enterprises </vt:lpstr>
      <vt:lpstr>Preliminary: the social enterprise</vt:lpstr>
      <vt:lpstr>Purpose, yes… but not any purpose</vt:lpstr>
      <vt:lpstr>This leads us benefit companies…</vt:lpstr>
      <vt:lpstr>All of this has to do with the purpose…</vt:lpstr>
      <vt:lpstr>On the other hand…</vt:lpstr>
      <vt:lpstr>Profit yes, distribution no</vt:lpstr>
      <vt:lpstr>So, might a StOw enterprise be dual purpose?</vt:lpstr>
      <vt:lpstr>And what about a social enterprise?</vt:lpstr>
      <vt:lpstr>Form lock?</vt:lpstr>
      <vt:lpstr>So, in conclusion</vt:lpstr>
      <vt:lpstr>PowerPoint Presentation</vt:lpstr>
    </vt:vector>
  </TitlesOfParts>
  <Company>MORE-service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Luca Gasparini</dc:creator>
  <cp:lastModifiedBy>Alessio Bartolacelli</cp:lastModifiedBy>
  <cp:revision>73</cp:revision>
  <dcterms:created xsi:type="dcterms:W3CDTF">2015-06-30T14:46:04Z</dcterms:created>
  <dcterms:modified xsi:type="dcterms:W3CDTF">2025-05-22T16:07:42Z</dcterms:modified>
</cp:coreProperties>
</file>