
<file path=[Content_Types].xml><?xml version="1.0" encoding="utf-8"?>
<Types xmlns="http://schemas.openxmlformats.org/package/2006/content-types">
  <Default Extension="png" ContentType="image/png"/>
  <Default Extension="svg" ContentType="image/svg+xml"/>
  <Default Extension="bin" ContentType="application/vnd.openxmlformats-officedocument.oleObject"/>
  <Default Extension="jpeg" ContentType="image/jpeg"/>
  <Default Extension="emf" ContentType="image/x-emf"/>
  <Default Extension="rels" ContentType="application/vnd.openxmlformats-package.relationships+xml"/>
  <Default Extension="xml" ContentType="application/xml"/>
  <Default Extension="wdp" ContentType="image/vnd.ms-photo"/>
  <Default Extension="vml" ContentType="application/vnd.openxmlformats-officedocument.vmlDrawing"/>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6.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7.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drawings/drawing1.xml" ContentType="application/vnd.openxmlformats-officedocument.drawingml.chartshapes+xml"/>
  <Override PartName="/ppt/notesSlides/notesSlide27.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drawings/drawing2.xml" ContentType="application/vnd.openxmlformats-officedocument.drawingml.chartshapes+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drawings/drawing3.xml" ContentType="application/vnd.openxmlformats-officedocument.drawingml.chartshapes+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2"/>
  </p:sldMasterIdLst>
  <p:notesMasterIdLst>
    <p:notesMasterId r:id="rId52"/>
  </p:notesMasterIdLst>
  <p:sldIdLst>
    <p:sldId id="1069" r:id="rId3"/>
    <p:sldId id="1070" r:id="rId4"/>
    <p:sldId id="256" r:id="rId5"/>
    <p:sldId id="1087" r:id="rId6"/>
    <p:sldId id="945" r:id="rId7"/>
    <p:sldId id="259" r:id="rId8"/>
    <p:sldId id="1061" r:id="rId9"/>
    <p:sldId id="947" r:id="rId10"/>
    <p:sldId id="1009" r:id="rId11"/>
    <p:sldId id="952" r:id="rId12"/>
    <p:sldId id="954" r:id="rId13"/>
    <p:sldId id="955" r:id="rId14"/>
    <p:sldId id="956" r:id="rId15"/>
    <p:sldId id="1008" r:id="rId16"/>
    <p:sldId id="957" r:id="rId17"/>
    <p:sldId id="958" r:id="rId18"/>
    <p:sldId id="959" r:id="rId19"/>
    <p:sldId id="1012" r:id="rId20"/>
    <p:sldId id="960" r:id="rId21"/>
    <p:sldId id="961" r:id="rId22"/>
    <p:sldId id="963" r:id="rId23"/>
    <p:sldId id="969" r:id="rId24"/>
    <p:sldId id="1003" r:id="rId25"/>
    <p:sldId id="964" r:id="rId26"/>
    <p:sldId id="965" r:id="rId27"/>
    <p:sldId id="966" r:id="rId28"/>
    <p:sldId id="967" r:id="rId29"/>
    <p:sldId id="968" r:id="rId30"/>
    <p:sldId id="1004" r:id="rId31"/>
    <p:sldId id="1006" r:id="rId32"/>
    <p:sldId id="970" r:id="rId33"/>
    <p:sldId id="975" r:id="rId34"/>
    <p:sldId id="976" r:id="rId35"/>
    <p:sldId id="273" r:id="rId36"/>
    <p:sldId id="1071" r:id="rId37"/>
    <p:sldId id="1072" r:id="rId38"/>
    <p:sldId id="1073" r:id="rId39"/>
    <p:sldId id="1074" r:id="rId40"/>
    <p:sldId id="1075" r:id="rId41"/>
    <p:sldId id="1076" r:id="rId42"/>
    <p:sldId id="1077" r:id="rId43"/>
    <p:sldId id="1078" r:id="rId44"/>
    <p:sldId id="1086" r:id="rId45"/>
    <p:sldId id="1079" r:id="rId46"/>
    <p:sldId id="1080" r:id="rId47"/>
    <p:sldId id="1081" r:id="rId48"/>
    <p:sldId id="1082" r:id="rId49"/>
    <p:sldId id="1083" r:id="rId50"/>
    <p:sldId id="1084" r:id="rId51"/>
  </p:sldIdLst>
  <p:sldSz cx="12192000" cy="6858000"/>
  <p:notesSz cx="6858000" cy="9144000"/>
  <p:custDataLst>
    <p:tags r:id="rId53"/>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CBAC231E-077C-4500-83ED-15CFD49D6114}">
          <p14:sldIdLst>
            <p14:sldId id="1069"/>
            <p14:sldId id="1070"/>
          </p14:sldIdLst>
        </p14:section>
        <p14:section name="The Pro-Competitive Effects of Trade Liberalization" id="{7EE06B57-7842-4AF4-8DC3-FB108D487127}">
          <p14:sldIdLst>
            <p14:sldId id="256"/>
            <p14:sldId id="1087"/>
            <p14:sldId id="945"/>
            <p14:sldId id="259"/>
            <p14:sldId id="1061"/>
            <p14:sldId id="947"/>
            <p14:sldId id="1009"/>
            <p14:sldId id="952"/>
            <p14:sldId id="954"/>
            <p14:sldId id="955"/>
            <p14:sldId id="956"/>
            <p14:sldId id="1008"/>
            <p14:sldId id="957"/>
            <p14:sldId id="958"/>
            <p14:sldId id="959"/>
            <p14:sldId id="1012"/>
            <p14:sldId id="960"/>
            <p14:sldId id="961"/>
            <p14:sldId id="963"/>
            <p14:sldId id="969"/>
            <p14:sldId id="1003"/>
            <p14:sldId id="964"/>
            <p14:sldId id="965"/>
            <p14:sldId id="966"/>
            <p14:sldId id="967"/>
            <p14:sldId id="968"/>
            <p14:sldId id="1004"/>
            <p14:sldId id="1006"/>
            <p14:sldId id="970"/>
            <p14:sldId id="975"/>
            <p14:sldId id="976"/>
            <p14:sldId id="273"/>
          </p14:sldIdLst>
        </p14:section>
        <p14:section name="The WTO Framework" id="{825B9F57-00FC-47C6-805B-E431772E8AE4}">
          <p14:sldIdLst>
            <p14:sldId id="1071"/>
            <p14:sldId id="1072"/>
            <p14:sldId id="1073"/>
            <p14:sldId id="1074"/>
            <p14:sldId id="1075"/>
          </p14:sldIdLst>
        </p14:section>
        <p14:section name="Unfair Competition and Trade Remedies as Secon-Best Policy" id="{5734FD9E-2FC4-4B41-8AB1-616F9A381A72}">
          <p14:sldIdLst>
            <p14:sldId id="1076"/>
            <p14:sldId id="1077"/>
            <p14:sldId id="1078"/>
            <p14:sldId id="1086"/>
            <p14:sldId id="1079"/>
            <p14:sldId id="1080"/>
            <p14:sldId id="1081"/>
            <p14:sldId id="1082"/>
            <p14:sldId id="1083"/>
            <p14:sldId id="1084"/>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FF"/>
    <a:srgbClr val="7044B0"/>
    <a:srgbClr val="17C7DF"/>
    <a:srgbClr val="0000FF"/>
    <a:srgbClr val="00CC00"/>
    <a:srgbClr val="33CC33"/>
    <a:srgbClr val="FCFAB6"/>
    <a:srgbClr val="FBF993"/>
    <a:srgbClr val="F7F109"/>
    <a:srgbClr val="FFF0C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8A0F13C-76C5-434C-8C9F-D6F190867278}" v="75743" dt="2025-12-03T11:21:52.67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714"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viewProps" Target="viewProps.xml"/><Relationship Id="rId7" Type="http://schemas.openxmlformats.org/officeDocument/2006/relationships/slide" Target="slides/slide5.xml"/><Relationship Id="rId2" Type="http://schemas.openxmlformats.org/officeDocument/2006/relationships/slideMaster" Target="slideMasters/slideMaster1.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tags" Target="tags/tag1.xml"/><Relationship Id="rId58" Type="http://schemas.microsoft.com/office/2015/10/relationships/revisionInfo" Target="revisionInfo.xml"/><Relationship Id="rId5" Type="http://schemas.openxmlformats.org/officeDocument/2006/relationships/slide" Target="slides/slide3.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theme" Target="theme/theme1.xml"/><Relationship Id="rId8" Type="http://schemas.openxmlformats.org/officeDocument/2006/relationships/slide" Target="slides/slide6.xml"/><Relationship Id="rId51" Type="http://schemas.openxmlformats.org/officeDocument/2006/relationships/slide" Target="slides/slide49.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tableStyles" Target="tableStyles.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3" Type="http://schemas.openxmlformats.org/officeDocument/2006/relationships/oleObject" Target="https://wto-my.sharepoint.com/personal/stela_rubinova_wto_org/Documents/WTO/train_Law&amp;Economics/TIVA_2021_C1_06042023150344292.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C:\Users\rubinova\AppData\Local\Temp\d9dc6a09-967f-4403-bba7-938b6cafd9fa_API_NE.TRD.GNFS.ZS_DS2_en_csv_v2_75991.zip.9fa\API_NE.TRD.GNFS.ZS_DS2_en_csv_v2_75991.csv"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https://wto-my.sharepoint.com/personal/stela_rubinova_wto_org/Documents/Trade%20costs%20project/Trade%20Costs%20TiVA2021%20by%20main%20sector.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https://wto-my.sharepoint.com/personal/stela_rubinova_wto_org/Documents/WTO/train_Law&amp;Economics/Charts%20for%20Brno%20trade.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https://wto-my.sharepoint.com/personal/stela_rubinova_wto_org/Documents/WTO/train_Law&amp;Economics/Charts%20for%20Brno.xlsx" TargetMode="External"/><Relationship Id="rId2" Type="http://schemas.microsoft.com/office/2011/relationships/chartColorStyle" Target="colors5.xml"/><Relationship Id="rId1" Type="http://schemas.microsoft.com/office/2011/relationships/chartStyle" Target="style5.xml"/><Relationship Id="rId4" Type="http://schemas.openxmlformats.org/officeDocument/2006/relationships/chartUserShapes" Target="../drawings/drawing1.xml"/></Relationships>
</file>

<file path=ppt/charts/_rels/chart6.xml.rels><?xml version="1.0" encoding="UTF-8" standalone="yes"?>
<Relationships xmlns="http://schemas.openxmlformats.org/package/2006/relationships"><Relationship Id="rId3" Type="http://schemas.openxmlformats.org/officeDocument/2006/relationships/oleObject" Target="https://wto-my.sharepoint.com/personal/stela_rubinova_wto_org/Documents/WTO/train_Law&amp;Economics/Charts%20for%20Brno.xlsx" TargetMode="External"/><Relationship Id="rId2" Type="http://schemas.microsoft.com/office/2011/relationships/chartColorStyle" Target="colors6.xml"/><Relationship Id="rId1" Type="http://schemas.microsoft.com/office/2011/relationships/chartStyle" Target="style6.xml"/><Relationship Id="rId4" Type="http://schemas.openxmlformats.org/officeDocument/2006/relationships/chartUserShapes" Target="../drawings/drawing2.xml"/></Relationships>
</file>

<file path=ppt/charts/_rels/chart7.xml.rels><?xml version="1.0" encoding="UTF-8" standalone="yes"?>
<Relationships xmlns="http://schemas.openxmlformats.org/package/2006/relationships"><Relationship Id="rId3" Type="http://schemas.openxmlformats.org/officeDocument/2006/relationships/oleObject" Target="https://wto-my.sharepoint.com/personal/jose-antonio_monteiro_wto_org/Documents/WTR24/Charts/Slides/Fig1-ConvergenceTrade.xlsx" TargetMode="External"/><Relationship Id="rId2" Type="http://schemas.microsoft.com/office/2011/relationships/chartColorStyle" Target="colors7.xml"/><Relationship Id="rId1" Type="http://schemas.microsoft.com/office/2011/relationships/chartStyle" Target="style7.xml"/><Relationship Id="rId4" Type="http://schemas.openxmlformats.org/officeDocument/2006/relationships/chartUserShapes" Target="../drawings/drawing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0122632691213524"/>
          <c:y val="2.922476007564466E-2"/>
          <c:w val="0.84550906908258772"/>
          <c:h val="0.86733435056939689"/>
        </c:manualLayout>
      </c:layout>
      <c:lineChart>
        <c:grouping val="standard"/>
        <c:varyColors val="0"/>
        <c:ser>
          <c:idx val="0"/>
          <c:order val="0"/>
          <c:tx>
            <c:strRef>
              <c:f>Sheet2!$B$1</c:f>
              <c:strCache>
                <c:ptCount val="1"/>
                <c:pt idx="0">
                  <c:v>Final products</c:v>
                </c:pt>
              </c:strCache>
            </c:strRef>
          </c:tx>
          <c:spPr>
            <a:ln w="28575" cap="rnd">
              <a:solidFill>
                <a:schemeClr val="accent1">
                  <a:lumMod val="75000"/>
                </a:schemeClr>
              </a:solidFill>
              <a:round/>
            </a:ln>
            <a:effectLst/>
          </c:spPr>
          <c:marker>
            <c:symbol val="none"/>
          </c:marker>
          <c:cat>
            <c:numRef>
              <c:f>Sheet2!$A$2:$A$25</c:f>
              <c:numCache>
                <c:formatCode>General</c:formatCode>
                <c:ptCount val="24"/>
                <c:pt idx="0">
                  <c:v>1995</c:v>
                </c:pt>
                <c:pt idx="1">
                  <c:v>1996</c:v>
                </c:pt>
                <c:pt idx="2">
                  <c:v>1997</c:v>
                </c:pt>
                <c:pt idx="3">
                  <c:v>1998</c:v>
                </c:pt>
                <c:pt idx="4">
                  <c:v>1999</c:v>
                </c:pt>
                <c:pt idx="5">
                  <c:v>2000</c:v>
                </c:pt>
                <c:pt idx="6">
                  <c:v>2001</c:v>
                </c:pt>
                <c:pt idx="7">
                  <c:v>2002</c:v>
                </c:pt>
                <c:pt idx="8">
                  <c:v>2003</c:v>
                </c:pt>
                <c:pt idx="9">
                  <c:v>2004</c:v>
                </c:pt>
                <c:pt idx="10">
                  <c:v>2005</c:v>
                </c:pt>
                <c:pt idx="11">
                  <c:v>2006</c:v>
                </c:pt>
                <c:pt idx="12">
                  <c:v>2007</c:v>
                </c:pt>
                <c:pt idx="13">
                  <c:v>2008</c:v>
                </c:pt>
                <c:pt idx="14">
                  <c:v>2009</c:v>
                </c:pt>
                <c:pt idx="15">
                  <c:v>2010</c:v>
                </c:pt>
                <c:pt idx="16">
                  <c:v>2011</c:v>
                </c:pt>
                <c:pt idx="17">
                  <c:v>2012</c:v>
                </c:pt>
                <c:pt idx="18">
                  <c:v>2013</c:v>
                </c:pt>
                <c:pt idx="19">
                  <c:v>2014</c:v>
                </c:pt>
                <c:pt idx="20">
                  <c:v>2015</c:v>
                </c:pt>
                <c:pt idx="21">
                  <c:v>2016</c:v>
                </c:pt>
                <c:pt idx="22">
                  <c:v>2017</c:v>
                </c:pt>
                <c:pt idx="23">
                  <c:v>2018</c:v>
                </c:pt>
              </c:numCache>
            </c:numRef>
          </c:cat>
          <c:val>
            <c:numRef>
              <c:f>Sheet2!$B$2:$B$25</c:f>
              <c:numCache>
                <c:formatCode>General</c:formatCode>
                <c:ptCount val="24"/>
                <c:pt idx="0">
                  <c:v>492362.69999999995</c:v>
                </c:pt>
                <c:pt idx="1">
                  <c:v>533372.80000000005</c:v>
                </c:pt>
                <c:pt idx="2">
                  <c:v>550709</c:v>
                </c:pt>
                <c:pt idx="3">
                  <c:v>528639.9</c:v>
                </c:pt>
                <c:pt idx="4">
                  <c:v>516199</c:v>
                </c:pt>
                <c:pt idx="5">
                  <c:v>575321.30000000005</c:v>
                </c:pt>
                <c:pt idx="6">
                  <c:v>570154.60000000009</c:v>
                </c:pt>
                <c:pt idx="7">
                  <c:v>604200.30000000005</c:v>
                </c:pt>
                <c:pt idx="8">
                  <c:v>709320.89999999991</c:v>
                </c:pt>
                <c:pt idx="9">
                  <c:v>871098.7</c:v>
                </c:pt>
                <c:pt idx="10">
                  <c:v>1009165.6000000001</c:v>
                </c:pt>
                <c:pt idx="11">
                  <c:v>1158733.8999999999</c:v>
                </c:pt>
                <c:pt idx="12">
                  <c:v>1400992</c:v>
                </c:pt>
                <c:pt idx="13">
                  <c:v>1631035.5</c:v>
                </c:pt>
                <c:pt idx="14">
                  <c:v>1376894.1</c:v>
                </c:pt>
                <c:pt idx="15">
                  <c:v>1646313.7</c:v>
                </c:pt>
                <c:pt idx="16">
                  <c:v>1925397</c:v>
                </c:pt>
                <c:pt idx="17">
                  <c:v>1991323.9</c:v>
                </c:pt>
                <c:pt idx="18">
                  <c:v>2049364.5</c:v>
                </c:pt>
                <c:pt idx="19">
                  <c:v>2089843.2999999998</c:v>
                </c:pt>
                <c:pt idx="20">
                  <c:v>1892084.4</c:v>
                </c:pt>
                <c:pt idx="21">
                  <c:v>1835139.6</c:v>
                </c:pt>
                <c:pt idx="22">
                  <c:v>1986165.7999999998</c:v>
                </c:pt>
                <c:pt idx="23">
                  <c:v>2146573.5</c:v>
                </c:pt>
              </c:numCache>
            </c:numRef>
          </c:val>
          <c:smooth val="0"/>
          <c:extLst>
            <c:ext xmlns:c16="http://schemas.microsoft.com/office/drawing/2014/chart" uri="{C3380CC4-5D6E-409C-BE32-E72D297353CC}">
              <c16:uniqueId val="{00000000-9DCF-4446-BE60-E4485E48C8C2}"/>
            </c:ext>
          </c:extLst>
        </c:ser>
        <c:ser>
          <c:idx val="1"/>
          <c:order val="1"/>
          <c:tx>
            <c:strRef>
              <c:f>Sheet2!$C$1</c:f>
              <c:strCache>
                <c:ptCount val="1"/>
                <c:pt idx="0">
                  <c:v>Intermediate products</c:v>
                </c:pt>
              </c:strCache>
            </c:strRef>
          </c:tx>
          <c:spPr>
            <a:ln w="28575" cap="rnd">
              <a:solidFill>
                <a:schemeClr val="accent4"/>
              </a:solidFill>
              <a:round/>
            </a:ln>
            <a:effectLst/>
          </c:spPr>
          <c:marker>
            <c:symbol val="none"/>
          </c:marker>
          <c:cat>
            <c:numRef>
              <c:f>Sheet2!$A$2:$A$25</c:f>
              <c:numCache>
                <c:formatCode>General</c:formatCode>
                <c:ptCount val="24"/>
                <c:pt idx="0">
                  <c:v>1995</c:v>
                </c:pt>
                <c:pt idx="1">
                  <c:v>1996</c:v>
                </c:pt>
                <c:pt idx="2">
                  <c:v>1997</c:v>
                </c:pt>
                <c:pt idx="3">
                  <c:v>1998</c:v>
                </c:pt>
                <c:pt idx="4">
                  <c:v>1999</c:v>
                </c:pt>
                <c:pt idx="5">
                  <c:v>2000</c:v>
                </c:pt>
                <c:pt idx="6">
                  <c:v>2001</c:v>
                </c:pt>
                <c:pt idx="7">
                  <c:v>2002</c:v>
                </c:pt>
                <c:pt idx="8">
                  <c:v>2003</c:v>
                </c:pt>
                <c:pt idx="9">
                  <c:v>2004</c:v>
                </c:pt>
                <c:pt idx="10">
                  <c:v>2005</c:v>
                </c:pt>
                <c:pt idx="11">
                  <c:v>2006</c:v>
                </c:pt>
                <c:pt idx="12">
                  <c:v>2007</c:v>
                </c:pt>
                <c:pt idx="13">
                  <c:v>2008</c:v>
                </c:pt>
                <c:pt idx="14">
                  <c:v>2009</c:v>
                </c:pt>
                <c:pt idx="15">
                  <c:v>2010</c:v>
                </c:pt>
                <c:pt idx="16">
                  <c:v>2011</c:v>
                </c:pt>
                <c:pt idx="17">
                  <c:v>2012</c:v>
                </c:pt>
                <c:pt idx="18">
                  <c:v>2013</c:v>
                </c:pt>
                <c:pt idx="19">
                  <c:v>2014</c:v>
                </c:pt>
                <c:pt idx="20">
                  <c:v>2015</c:v>
                </c:pt>
                <c:pt idx="21">
                  <c:v>2016</c:v>
                </c:pt>
                <c:pt idx="22">
                  <c:v>2017</c:v>
                </c:pt>
                <c:pt idx="23">
                  <c:v>2018</c:v>
                </c:pt>
              </c:numCache>
            </c:numRef>
          </c:cat>
          <c:val>
            <c:numRef>
              <c:f>Sheet2!$C$2:$C$25</c:f>
              <c:numCache>
                <c:formatCode>General</c:formatCode>
                <c:ptCount val="24"/>
                <c:pt idx="0">
                  <c:v>556700.19999999995</c:v>
                </c:pt>
                <c:pt idx="1">
                  <c:v>589720</c:v>
                </c:pt>
                <c:pt idx="2">
                  <c:v>616677.69999999995</c:v>
                </c:pt>
                <c:pt idx="3">
                  <c:v>586077.1</c:v>
                </c:pt>
                <c:pt idx="4">
                  <c:v>603804.19999999995</c:v>
                </c:pt>
                <c:pt idx="5">
                  <c:v>717643.39999999991</c:v>
                </c:pt>
                <c:pt idx="6">
                  <c:v>675938.9</c:v>
                </c:pt>
                <c:pt idx="7">
                  <c:v>709685.8</c:v>
                </c:pt>
                <c:pt idx="8">
                  <c:v>843474.60000000009</c:v>
                </c:pt>
                <c:pt idx="9">
                  <c:v>1084177.3</c:v>
                </c:pt>
                <c:pt idx="10">
                  <c:v>1265007.8999999999</c:v>
                </c:pt>
                <c:pt idx="11">
                  <c:v>1458758.3</c:v>
                </c:pt>
                <c:pt idx="12">
                  <c:v>1750476</c:v>
                </c:pt>
                <c:pt idx="13">
                  <c:v>2108421.7000000002</c:v>
                </c:pt>
                <c:pt idx="14">
                  <c:v>1563600.7000000002</c:v>
                </c:pt>
                <c:pt idx="15">
                  <c:v>2002781.9</c:v>
                </c:pt>
                <c:pt idx="16">
                  <c:v>2443653.4</c:v>
                </c:pt>
                <c:pt idx="17">
                  <c:v>2436918.7999999998</c:v>
                </c:pt>
                <c:pt idx="18">
                  <c:v>2470027.7000000002</c:v>
                </c:pt>
                <c:pt idx="19">
                  <c:v>2532998.4000000004</c:v>
                </c:pt>
                <c:pt idx="20">
                  <c:v>2269596.6</c:v>
                </c:pt>
                <c:pt idx="21">
                  <c:v>2158553.7000000002</c:v>
                </c:pt>
                <c:pt idx="22">
                  <c:v>2418796.2999999998</c:v>
                </c:pt>
                <c:pt idx="23">
                  <c:v>2659897.9</c:v>
                </c:pt>
              </c:numCache>
            </c:numRef>
          </c:val>
          <c:smooth val="0"/>
          <c:extLst>
            <c:ext xmlns:c16="http://schemas.microsoft.com/office/drawing/2014/chart" uri="{C3380CC4-5D6E-409C-BE32-E72D297353CC}">
              <c16:uniqueId val="{00000001-9DCF-4446-BE60-E4485E48C8C2}"/>
            </c:ext>
          </c:extLst>
        </c:ser>
        <c:dLbls>
          <c:showLegendKey val="0"/>
          <c:showVal val="0"/>
          <c:showCatName val="0"/>
          <c:showSerName val="0"/>
          <c:showPercent val="0"/>
          <c:showBubbleSize val="0"/>
        </c:dLbls>
        <c:smooth val="0"/>
        <c:axId val="864983808"/>
        <c:axId val="864987416"/>
      </c:lineChart>
      <c:catAx>
        <c:axId val="86498380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it-IT"/>
          </a:p>
        </c:txPr>
        <c:crossAx val="864987416"/>
        <c:crosses val="autoZero"/>
        <c:auto val="1"/>
        <c:lblAlgn val="ctr"/>
        <c:lblOffset val="100"/>
        <c:noMultiLvlLbl val="0"/>
      </c:catAx>
      <c:valAx>
        <c:axId val="864987416"/>
        <c:scaling>
          <c:orientation val="minMax"/>
        </c:scaling>
        <c:delete val="0"/>
        <c:axPos val="l"/>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it-IT"/>
          </a:p>
        </c:txPr>
        <c:crossAx val="864983808"/>
        <c:crosses val="autoZero"/>
        <c:crossBetween val="between"/>
      </c:valAx>
      <c:spPr>
        <a:noFill/>
        <a:ln>
          <a:noFill/>
        </a:ln>
        <a:effectLst/>
      </c:spPr>
    </c:plotArea>
    <c:legend>
      <c:legendPos val="b"/>
      <c:layout>
        <c:manualLayout>
          <c:xMode val="edge"/>
          <c:yMode val="edge"/>
          <c:x val="0.22886498915211426"/>
          <c:y val="3.0708196605416481E-2"/>
          <c:w val="0.54227002169577154"/>
          <c:h val="0.15225879428069825"/>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it-IT"/>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it-IT"/>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5"/>
          <c:order val="0"/>
          <c:tx>
            <c:strRef>
              <c:f>Sheet1!$A$7</c:f>
              <c:strCache>
                <c:ptCount val="1"/>
                <c:pt idx="0">
                  <c:v>World</c:v>
                </c:pt>
              </c:strCache>
            </c:strRef>
          </c:tx>
          <c:spPr>
            <a:ln w="28575" cap="rnd">
              <a:solidFill>
                <a:schemeClr val="accent6"/>
              </a:solidFill>
              <a:round/>
            </a:ln>
            <a:effectLst/>
          </c:spPr>
          <c:marker>
            <c:symbol val="none"/>
          </c:marker>
          <c:cat>
            <c:numRef>
              <c:f>Sheet1!$B$1:$BC$1</c:f>
              <c:numCache>
                <c:formatCode>General</c:formatCode>
                <c:ptCount val="54"/>
                <c:pt idx="0">
                  <c:v>1970</c:v>
                </c:pt>
                <c:pt idx="1">
                  <c:v>1971</c:v>
                </c:pt>
                <c:pt idx="2">
                  <c:v>1972</c:v>
                </c:pt>
                <c:pt idx="3">
                  <c:v>1973</c:v>
                </c:pt>
                <c:pt idx="4">
                  <c:v>1974</c:v>
                </c:pt>
                <c:pt idx="5">
                  <c:v>1975</c:v>
                </c:pt>
                <c:pt idx="6">
                  <c:v>1976</c:v>
                </c:pt>
                <c:pt idx="7">
                  <c:v>1977</c:v>
                </c:pt>
                <c:pt idx="8">
                  <c:v>1978</c:v>
                </c:pt>
                <c:pt idx="9">
                  <c:v>1979</c:v>
                </c:pt>
                <c:pt idx="10">
                  <c:v>1980</c:v>
                </c:pt>
                <c:pt idx="11">
                  <c:v>1981</c:v>
                </c:pt>
                <c:pt idx="12">
                  <c:v>1982</c:v>
                </c:pt>
                <c:pt idx="13">
                  <c:v>1983</c:v>
                </c:pt>
                <c:pt idx="14">
                  <c:v>1984</c:v>
                </c:pt>
                <c:pt idx="15">
                  <c:v>1985</c:v>
                </c:pt>
                <c:pt idx="16">
                  <c:v>1986</c:v>
                </c:pt>
                <c:pt idx="17">
                  <c:v>1987</c:v>
                </c:pt>
                <c:pt idx="18">
                  <c:v>1988</c:v>
                </c:pt>
                <c:pt idx="19">
                  <c:v>1989</c:v>
                </c:pt>
                <c:pt idx="20">
                  <c:v>1990</c:v>
                </c:pt>
                <c:pt idx="21">
                  <c:v>1991</c:v>
                </c:pt>
                <c:pt idx="22">
                  <c:v>1992</c:v>
                </c:pt>
                <c:pt idx="23">
                  <c:v>1993</c:v>
                </c:pt>
                <c:pt idx="24">
                  <c:v>1994</c:v>
                </c:pt>
                <c:pt idx="25">
                  <c:v>1995</c:v>
                </c:pt>
                <c:pt idx="26">
                  <c:v>1996</c:v>
                </c:pt>
                <c:pt idx="27">
                  <c:v>1997</c:v>
                </c:pt>
                <c:pt idx="28">
                  <c:v>1998</c:v>
                </c:pt>
                <c:pt idx="29">
                  <c:v>1999</c:v>
                </c:pt>
                <c:pt idx="30">
                  <c:v>2000</c:v>
                </c:pt>
                <c:pt idx="31">
                  <c:v>2001</c:v>
                </c:pt>
                <c:pt idx="32">
                  <c:v>2002</c:v>
                </c:pt>
                <c:pt idx="33">
                  <c:v>2003</c:v>
                </c:pt>
                <c:pt idx="34">
                  <c:v>2004</c:v>
                </c:pt>
                <c:pt idx="35">
                  <c:v>2005</c:v>
                </c:pt>
                <c:pt idx="36">
                  <c:v>2006</c:v>
                </c:pt>
                <c:pt idx="37">
                  <c:v>2007</c:v>
                </c:pt>
                <c:pt idx="38">
                  <c:v>2008</c:v>
                </c:pt>
                <c:pt idx="39">
                  <c:v>2009</c:v>
                </c:pt>
                <c:pt idx="40">
                  <c:v>2010</c:v>
                </c:pt>
                <c:pt idx="41">
                  <c:v>2011</c:v>
                </c:pt>
                <c:pt idx="42">
                  <c:v>2012</c:v>
                </c:pt>
                <c:pt idx="43">
                  <c:v>2013</c:v>
                </c:pt>
                <c:pt idx="44">
                  <c:v>2014</c:v>
                </c:pt>
                <c:pt idx="45">
                  <c:v>2015</c:v>
                </c:pt>
                <c:pt idx="46">
                  <c:v>2016</c:v>
                </c:pt>
                <c:pt idx="47">
                  <c:v>2017</c:v>
                </c:pt>
                <c:pt idx="48">
                  <c:v>2018</c:v>
                </c:pt>
                <c:pt idx="49">
                  <c:v>2019</c:v>
                </c:pt>
                <c:pt idx="50">
                  <c:v>2020</c:v>
                </c:pt>
                <c:pt idx="51">
                  <c:v>2021</c:v>
                </c:pt>
                <c:pt idx="52">
                  <c:v>2022</c:v>
                </c:pt>
                <c:pt idx="53">
                  <c:v>2023</c:v>
                </c:pt>
              </c:numCache>
            </c:numRef>
          </c:cat>
          <c:val>
            <c:numRef>
              <c:f>Sheet1!$B$7:$BC$7</c:f>
              <c:numCache>
                <c:formatCode>General</c:formatCode>
                <c:ptCount val="54"/>
                <c:pt idx="0">
                  <c:v>25.774270806799699</c:v>
                </c:pt>
                <c:pt idx="1">
                  <c:v>25.814286464772</c:v>
                </c:pt>
                <c:pt idx="2">
                  <c:v>26.0040571529169</c:v>
                </c:pt>
                <c:pt idx="3">
                  <c:v>29.032941357669401</c:v>
                </c:pt>
                <c:pt idx="4">
                  <c:v>33.791730954146601</c:v>
                </c:pt>
                <c:pt idx="5">
                  <c:v>31.991121777728299</c:v>
                </c:pt>
                <c:pt idx="6">
                  <c:v>32.772501683487597</c:v>
                </c:pt>
                <c:pt idx="7">
                  <c:v>33.136071912079601</c:v>
                </c:pt>
                <c:pt idx="8">
                  <c:v>33.556435672073697</c:v>
                </c:pt>
                <c:pt idx="9">
                  <c:v>35.738118333914699</c:v>
                </c:pt>
                <c:pt idx="10">
                  <c:v>38.568370358050501</c:v>
                </c:pt>
                <c:pt idx="11">
                  <c:v>39.016774624726501</c:v>
                </c:pt>
                <c:pt idx="12">
                  <c:v>36.998126364601397</c:v>
                </c:pt>
                <c:pt idx="13">
                  <c:v>36.168108115065699</c:v>
                </c:pt>
                <c:pt idx="14">
                  <c:v>37.4904894153158</c:v>
                </c:pt>
                <c:pt idx="15">
                  <c:v>37.041756800694799</c:v>
                </c:pt>
                <c:pt idx="16">
                  <c:v>34.5780303041171</c:v>
                </c:pt>
                <c:pt idx="17">
                  <c:v>35.849274839088302</c:v>
                </c:pt>
                <c:pt idx="18">
                  <c:v>37.6786717105783</c:v>
                </c:pt>
                <c:pt idx="19">
                  <c:v>38.055219274276702</c:v>
                </c:pt>
                <c:pt idx="20">
                  <c:v>38.064904859885402</c:v>
                </c:pt>
                <c:pt idx="21">
                  <c:v>37.939920283341799</c:v>
                </c:pt>
                <c:pt idx="22">
                  <c:v>40.819613283464903</c:v>
                </c:pt>
                <c:pt idx="23">
                  <c:v>40.346747442454301</c:v>
                </c:pt>
                <c:pt idx="24">
                  <c:v>41.284968383397597</c:v>
                </c:pt>
                <c:pt idx="25">
                  <c:v>43.101330116721201</c:v>
                </c:pt>
                <c:pt idx="26">
                  <c:v>43.235985077947603</c:v>
                </c:pt>
                <c:pt idx="27">
                  <c:v>45.075511483930299</c:v>
                </c:pt>
                <c:pt idx="28">
                  <c:v>45.558098463750099</c:v>
                </c:pt>
                <c:pt idx="29">
                  <c:v>46.020756166305702</c:v>
                </c:pt>
                <c:pt idx="30">
                  <c:v>50.424804473856597</c:v>
                </c:pt>
                <c:pt idx="31">
                  <c:v>49.296969057452799</c:v>
                </c:pt>
                <c:pt idx="32">
                  <c:v>49.347727807921899</c:v>
                </c:pt>
                <c:pt idx="33">
                  <c:v>51.025240709130003</c:v>
                </c:pt>
                <c:pt idx="34">
                  <c:v>54.604181095935203</c:v>
                </c:pt>
                <c:pt idx="35">
                  <c:v>56.645368144071597</c:v>
                </c:pt>
                <c:pt idx="36">
                  <c:v>58.8055152813332</c:v>
                </c:pt>
                <c:pt idx="37">
                  <c:v>59.191621265235703</c:v>
                </c:pt>
                <c:pt idx="38">
                  <c:v>60.816362918163399</c:v>
                </c:pt>
                <c:pt idx="39">
                  <c:v>52.306679858731897</c:v>
                </c:pt>
                <c:pt idx="40">
                  <c:v>56.663517497628398</c:v>
                </c:pt>
                <c:pt idx="41">
                  <c:v>59.783749082310798</c:v>
                </c:pt>
                <c:pt idx="42">
                  <c:v>59.599301057892099</c:v>
                </c:pt>
                <c:pt idx="43">
                  <c:v>58.890692316761402</c:v>
                </c:pt>
                <c:pt idx="44">
                  <c:v>58.282673029029397</c:v>
                </c:pt>
                <c:pt idx="45">
                  <c:v>55.9120058241772</c:v>
                </c:pt>
                <c:pt idx="46">
                  <c:v>54.114077566775201</c:v>
                </c:pt>
                <c:pt idx="47">
                  <c:v>55.8348382081507</c:v>
                </c:pt>
                <c:pt idx="48">
                  <c:v>57.352427787158298</c:v>
                </c:pt>
                <c:pt idx="49">
                  <c:v>56.118887442290301</c:v>
                </c:pt>
                <c:pt idx="50">
                  <c:v>52.2261382319586</c:v>
                </c:pt>
                <c:pt idx="51">
                  <c:v>57.068770898312302</c:v>
                </c:pt>
                <c:pt idx="52">
                  <c:v>62.843642125883903</c:v>
                </c:pt>
                <c:pt idx="53">
                  <c:v>58.511619622106203</c:v>
                </c:pt>
              </c:numCache>
            </c:numRef>
          </c:val>
          <c:smooth val="0"/>
          <c:extLst>
            <c:ext xmlns:c16="http://schemas.microsoft.com/office/drawing/2014/chart" uri="{C3380CC4-5D6E-409C-BE32-E72D297353CC}">
              <c16:uniqueId val="{00000000-30A8-4D09-950C-C88C95E7BC78}"/>
            </c:ext>
          </c:extLst>
        </c:ser>
        <c:dLbls>
          <c:showLegendKey val="0"/>
          <c:showVal val="0"/>
          <c:showCatName val="0"/>
          <c:showSerName val="0"/>
          <c:showPercent val="0"/>
          <c:showBubbleSize val="0"/>
        </c:dLbls>
        <c:smooth val="0"/>
        <c:axId val="874929736"/>
        <c:axId val="874935496"/>
      </c:lineChart>
      <c:catAx>
        <c:axId val="87492973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it-IT"/>
          </a:p>
        </c:txPr>
        <c:crossAx val="874935496"/>
        <c:crosses val="autoZero"/>
        <c:auto val="1"/>
        <c:lblAlgn val="ctr"/>
        <c:lblOffset val="100"/>
        <c:noMultiLvlLbl val="0"/>
      </c:catAx>
      <c:valAx>
        <c:axId val="874935496"/>
        <c:scaling>
          <c:orientation val="minMax"/>
          <c:min val="20"/>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it-IT"/>
          </a:p>
        </c:txPr>
        <c:crossAx val="874929736"/>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it-IT"/>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7.0024825261660581E-2"/>
          <c:y val="3.1162557462239102E-2"/>
          <c:w val="0.90297564921103213"/>
          <c:h val="0.7253722107614996"/>
        </c:manualLayout>
      </c:layout>
      <c:lineChart>
        <c:grouping val="standard"/>
        <c:varyColors val="0"/>
        <c:ser>
          <c:idx val="0"/>
          <c:order val="0"/>
          <c:tx>
            <c:strRef>
              <c:f>'Chart 2'!$A$16</c:f>
              <c:strCache>
                <c:ptCount val="1"/>
                <c:pt idx="0">
                  <c:v>Agriculture</c:v>
                </c:pt>
              </c:strCache>
            </c:strRef>
          </c:tx>
          <c:spPr>
            <a:ln w="28575" cap="rnd">
              <a:solidFill>
                <a:schemeClr val="accent6"/>
              </a:solidFill>
              <a:round/>
            </a:ln>
            <a:effectLst/>
          </c:spPr>
          <c:marker>
            <c:symbol val="none"/>
          </c:marker>
          <c:cat>
            <c:numRef>
              <c:f>'Chart 2'!$C$2:$Y$2</c:f>
              <c:numCache>
                <c:formatCode>General</c:formatCode>
                <c:ptCount val="23"/>
                <c:pt idx="0">
                  <c:v>1996</c:v>
                </c:pt>
                <c:pt idx="1">
                  <c:v>1997</c:v>
                </c:pt>
                <c:pt idx="2">
                  <c:v>1998</c:v>
                </c:pt>
                <c:pt idx="3">
                  <c:v>1999</c:v>
                </c:pt>
                <c:pt idx="4">
                  <c:v>2000</c:v>
                </c:pt>
                <c:pt idx="5">
                  <c:v>2001</c:v>
                </c:pt>
                <c:pt idx="6">
                  <c:v>2002</c:v>
                </c:pt>
                <c:pt idx="7">
                  <c:v>2003</c:v>
                </c:pt>
                <c:pt idx="8">
                  <c:v>2004</c:v>
                </c:pt>
                <c:pt idx="9">
                  <c:v>2005</c:v>
                </c:pt>
                <c:pt idx="10">
                  <c:v>2006</c:v>
                </c:pt>
                <c:pt idx="11">
                  <c:v>2007</c:v>
                </c:pt>
                <c:pt idx="12">
                  <c:v>2008</c:v>
                </c:pt>
                <c:pt idx="13">
                  <c:v>2009</c:v>
                </c:pt>
                <c:pt idx="14">
                  <c:v>2010</c:v>
                </c:pt>
                <c:pt idx="15">
                  <c:v>2011</c:v>
                </c:pt>
                <c:pt idx="16">
                  <c:v>2012</c:v>
                </c:pt>
                <c:pt idx="17">
                  <c:v>2013</c:v>
                </c:pt>
                <c:pt idx="18">
                  <c:v>2014</c:v>
                </c:pt>
                <c:pt idx="19">
                  <c:v>2015</c:v>
                </c:pt>
                <c:pt idx="20">
                  <c:v>2016</c:v>
                </c:pt>
                <c:pt idx="21">
                  <c:v>2017</c:v>
                </c:pt>
                <c:pt idx="22">
                  <c:v>2018</c:v>
                </c:pt>
              </c:numCache>
              <c:extLst/>
            </c:numRef>
          </c:cat>
          <c:val>
            <c:numRef>
              <c:f>'Chart 2'!$C$16:$Y$16</c:f>
              <c:numCache>
                <c:formatCode>0</c:formatCode>
                <c:ptCount val="23"/>
                <c:pt idx="0">
                  <c:v>100</c:v>
                </c:pt>
                <c:pt idx="1">
                  <c:v>97.29810675316493</c:v>
                </c:pt>
                <c:pt idx="2">
                  <c:v>95.603377178819699</c:v>
                </c:pt>
                <c:pt idx="3">
                  <c:v>95.542741213858989</c:v>
                </c:pt>
                <c:pt idx="4">
                  <c:v>94.605298593843429</c:v>
                </c:pt>
                <c:pt idx="5">
                  <c:v>94.699918970443136</c:v>
                </c:pt>
                <c:pt idx="6">
                  <c:v>96.029507539665531</c:v>
                </c:pt>
                <c:pt idx="7">
                  <c:v>94.997356195359714</c:v>
                </c:pt>
                <c:pt idx="8">
                  <c:v>94.652490985222528</c:v>
                </c:pt>
                <c:pt idx="9">
                  <c:v>93.542947063978005</c:v>
                </c:pt>
                <c:pt idx="10">
                  <c:v>92.299173551528568</c:v>
                </c:pt>
                <c:pt idx="11">
                  <c:v>90.36886486028034</c:v>
                </c:pt>
                <c:pt idx="12">
                  <c:v>89.701707274946401</c:v>
                </c:pt>
                <c:pt idx="13">
                  <c:v>91.682079657517221</c:v>
                </c:pt>
                <c:pt idx="14">
                  <c:v>90.958099782532159</c:v>
                </c:pt>
                <c:pt idx="15">
                  <c:v>88.822029319948058</c:v>
                </c:pt>
                <c:pt idx="16">
                  <c:v>88.166415832848514</c:v>
                </c:pt>
                <c:pt idx="17">
                  <c:v>89.16927991773062</c:v>
                </c:pt>
                <c:pt idx="18">
                  <c:v>90.072001895352457</c:v>
                </c:pt>
                <c:pt idx="19">
                  <c:v>89.62066299346418</c:v>
                </c:pt>
                <c:pt idx="20">
                  <c:v>88.937440853061744</c:v>
                </c:pt>
                <c:pt idx="21">
                  <c:v>89.486492300719632</c:v>
                </c:pt>
                <c:pt idx="22">
                  <c:v>88.317298963725761</c:v>
                </c:pt>
              </c:numCache>
              <c:extLst/>
            </c:numRef>
          </c:val>
          <c:smooth val="1"/>
          <c:extLst>
            <c:ext xmlns:c16="http://schemas.microsoft.com/office/drawing/2014/chart" uri="{C3380CC4-5D6E-409C-BE32-E72D297353CC}">
              <c16:uniqueId val="{00000000-1EDF-42F8-A439-34D38A0ED6DA}"/>
            </c:ext>
          </c:extLst>
        </c:ser>
        <c:ser>
          <c:idx val="2"/>
          <c:order val="2"/>
          <c:tx>
            <c:strRef>
              <c:f>'Chart 2'!$A$18</c:f>
              <c:strCache>
                <c:ptCount val="1"/>
                <c:pt idx="0">
                  <c:v>Manufacturing</c:v>
                </c:pt>
              </c:strCache>
            </c:strRef>
          </c:tx>
          <c:spPr>
            <a:ln w="28575" cap="rnd">
              <a:solidFill>
                <a:schemeClr val="accent1"/>
              </a:solidFill>
              <a:round/>
            </a:ln>
            <a:effectLst/>
          </c:spPr>
          <c:marker>
            <c:symbol val="none"/>
          </c:marker>
          <c:cat>
            <c:numRef>
              <c:f>'Chart 2'!$C$2:$Y$2</c:f>
              <c:numCache>
                <c:formatCode>General</c:formatCode>
                <c:ptCount val="23"/>
                <c:pt idx="0">
                  <c:v>1996</c:v>
                </c:pt>
                <c:pt idx="1">
                  <c:v>1997</c:v>
                </c:pt>
                <c:pt idx="2">
                  <c:v>1998</c:v>
                </c:pt>
                <c:pt idx="3">
                  <c:v>1999</c:v>
                </c:pt>
                <c:pt idx="4">
                  <c:v>2000</c:v>
                </c:pt>
                <c:pt idx="5">
                  <c:v>2001</c:v>
                </c:pt>
                <c:pt idx="6">
                  <c:v>2002</c:v>
                </c:pt>
                <c:pt idx="7">
                  <c:v>2003</c:v>
                </c:pt>
                <c:pt idx="8">
                  <c:v>2004</c:v>
                </c:pt>
                <c:pt idx="9">
                  <c:v>2005</c:v>
                </c:pt>
                <c:pt idx="10">
                  <c:v>2006</c:v>
                </c:pt>
                <c:pt idx="11">
                  <c:v>2007</c:v>
                </c:pt>
                <c:pt idx="12">
                  <c:v>2008</c:v>
                </c:pt>
                <c:pt idx="13">
                  <c:v>2009</c:v>
                </c:pt>
                <c:pt idx="14">
                  <c:v>2010</c:v>
                </c:pt>
                <c:pt idx="15">
                  <c:v>2011</c:v>
                </c:pt>
                <c:pt idx="16">
                  <c:v>2012</c:v>
                </c:pt>
                <c:pt idx="17">
                  <c:v>2013</c:v>
                </c:pt>
                <c:pt idx="18">
                  <c:v>2014</c:v>
                </c:pt>
                <c:pt idx="19">
                  <c:v>2015</c:v>
                </c:pt>
                <c:pt idx="20">
                  <c:v>2016</c:v>
                </c:pt>
                <c:pt idx="21">
                  <c:v>2017</c:v>
                </c:pt>
                <c:pt idx="22">
                  <c:v>2018</c:v>
                </c:pt>
              </c:numCache>
              <c:extLst/>
            </c:numRef>
          </c:cat>
          <c:val>
            <c:numRef>
              <c:f>'Chart 2'!$C$18:$Y$18</c:f>
              <c:numCache>
                <c:formatCode>0</c:formatCode>
                <c:ptCount val="23"/>
                <c:pt idx="0">
                  <c:v>100</c:v>
                </c:pt>
                <c:pt idx="1">
                  <c:v>98.388071037448839</c:v>
                </c:pt>
                <c:pt idx="2">
                  <c:v>96.712173713735154</c:v>
                </c:pt>
                <c:pt idx="3">
                  <c:v>96.71463167189701</c:v>
                </c:pt>
                <c:pt idx="4">
                  <c:v>95.337335298880561</c:v>
                </c:pt>
                <c:pt idx="5">
                  <c:v>94.634584577418607</c:v>
                </c:pt>
                <c:pt idx="6">
                  <c:v>95.631901101595417</c:v>
                </c:pt>
                <c:pt idx="7">
                  <c:v>95.408165459911643</c:v>
                </c:pt>
                <c:pt idx="8">
                  <c:v>93.513796621577484</c:v>
                </c:pt>
                <c:pt idx="9">
                  <c:v>92.161960598521006</c:v>
                </c:pt>
                <c:pt idx="10">
                  <c:v>90.581493500441724</c:v>
                </c:pt>
                <c:pt idx="11">
                  <c:v>90.122428847744047</c:v>
                </c:pt>
                <c:pt idx="12">
                  <c:v>90.594049570051922</c:v>
                </c:pt>
                <c:pt idx="13">
                  <c:v>92.974827845634508</c:v>
                </c:pt>
                <c:pt idx="14">
                  <c:v>90.173984520189151</c:v>
                </c:pt>
                <c:pt idx="15">
                  <c:v>89.221382351573638</c:v>
                </c:pt>
                <c:pt idx="16">
                  <c:v>88.766660091628594</c:v>
                </c:pt>
                <c:pt idx="17">
                  <c:v>87.407736955872082</c:v>
                </c:pt>
                <c:pt idx="18">
                  <c:v>87.254360366571689</c:v>
                </c:pt>
                <c:pt idx="19">
                  <c:v>86.841874021041363</c:v>
                </c:pt>
                <c:pt idx="20">
                  <c:v>86.404992440754498</c:v>
                </c:pt>
                <c:pt idx="21">
                  <c:v>85.899083202088605</c:v>
                </c:pt>
                <c:pt idx="22">
                  <c:v>84.736899134204734</c:v>
                </c:pt>
              </c:numCache>
              <c:extLst/>
            </c:numRef>
          </c:val>
          <c:smooth val="1"/>
          <c:extLst>
            <c:ext xmlns:c16="http://schemas.microsoft.com/office/drawing/2014/chart" uri="{C3380CC4-5D6E-409C-BE32-E72D297353CC}">
              <c16:uniqueId val="{00000001-1EDF-42F8-A439-34D38A0ED6DA}"/>
            </c:ext>
          </c:extLst>
        </c:ser>
        <c:ser>
          <c:idx val="3"/>
          <c:order val="3"/>
          <c:tx>
            <c:strRef>
              <c:f>'Chart 2'!$A$19</c:f>
              <c:strCache>
                <c:ptCount val="1"/>
                <c:pt idx="0">
                  <c:v>Services</c:v>
                </c:pt>
              </c:strCache>
            </c:strRef>
          </c:tx>
          <c:spPr>
            <a:ln w="28575" cap="rnd">
              <a:solidFill>
                <a:schemeClr val="accent4"/>
              </a:solidFill>
              <a:round/>
            </a:ln>
            <a:effectLst/>
          </c:spPr>
          <c:marker>
            <c:symbol val="none"/>
          </c:marker>
          <c:cat>
            <c:numRef>
              <c:f>'Chart 2'!$C$2:$Y$2</c:f>
              <c:numCache>
                <c:formatCode>General</c:formatCode>
                <c:ptCount val="23"/>
                <c:pt idx="0">
                  <c:v>1996</c:v>
                </c:pt>
                <c:pt idx="1">
                  <c:v>1997</c:v>
                </c:pt>
                <c:pt idx="2">
                  <c:v>1998</c:v>
                </c:pt>
                <c:pt idx="3">
                  <c:v>1999</c:v>
                </c:pt>
                <c:pt idx="4">
                  <c:v>2000</c:v>
                </c:pt>
                <c:pt idx="5">
                  <c:v>2001</c:v>
                </c:pt>
                <c:pt idx="6">
                  <c:v>2002</c:v>
                </c:pt>
                <c:pt idx="7">
                  <c:v>2003</c:v>
                </c:pt>
                <c:pt idx="8">
                  <c:v>2004</c:v>
                </c:pt>
                <c:pt idx="9">
                  <c:v>2005</c:v>
                </c:pt>
                <c:pt idx="10">
                  <c:v>2006</c:v>
                </c:pt>
                <c:pt idx="11">
                  <c:v>2007</c:v>
                </c:pt>
                <c:pt idx="12">
                  <c:v>2008</c:v>
                </c:pt>
                <c:pt idx="13">
                  <c:v>2009</c:v>
                </c:pt>
                <c:pt idx="14">
                  <c:v>2010</c:v>
                </c:pt>
                <c:pt idx="15">
                  <c:v>2011</c:v>
                </c:pt>
                <c:pt idx="16">
                  <c:v>2012</c:v>
                </c:pt>
                <c:pt idx="17">
                  <c:v>2013</c:v>
                </c:pt>
                <c:pt idx="18">
                  <c:v>2014</c:v>
                </c:pt>
                <c:pt idx="19">
                  <c:v>2015</c:v>
                </c:pt>
                <c:pt idx="20">
                  <c:v>2016</c:v>
                </c:pt>
                <c:pt idx="21">
                  <c:v>2017</c:v>
                </c:pt>
                <c:pt idx="22">
                  <c:v>2018</c:v>
                </c:pt>
              </c:numCache>
              <c:extLst/>
            </c:numRef>
          </c:cat>
          <c:val>
            <c:numRef>
              <c:f>'Chart 2'!$C$19:$Y$19</c:f>
              <c:numCache>
                <c:formatCode>0</c:formatCode>
                <c:ptCount val="23"/>
                <c:pt idx="0">
                  <c:v>100</c:v>
                </c:pt>
                <c:pt idx="1">
                  <c:v>98.73619965990413</c:v>
                </c:pt>
                <c:pt idx="2">
                  <c:v>97.628609416920028</c:v>
                </c:pt>
                <c:pt idx="3">
                  <c:v>97.067389924167003</c:v>
                </c:pt>
                <c:pt idx="4">
                  <c:v>95.630923235481333</c:v>
                </c:pt>
                <c:pt idx="5">
                  <c:v>97.099556675545514</c:v>
                </c:pt>
                <c:pt idx="6">
                  <c:v>96.968072386294011</c:v>
                </c:pt>
                <c:pt idx="7">
                  <c:v>97.355564905991372</c:v>
                </c:pt>
                <c:pt idx="8">
                  <c:v>96.468153673215966</c:v>
                </c:pt>
                <c:pt idx="9">
                  <c:v>95.45439555094552</c:v>
                </c:pt>
                <c:pt idx="10">
                  <c:v>94.422507379211865</c:v>
                </c:pt>
                <c:pt idx="11">
                  <c:v>93.917186110260857</c:v>
                </c:pt>
                <c:pt idx="12">
                  <c:v>93.563235839296183</c:v>
                </c:pt>
                <c:pt idx="13">
                  <c:v>94.917653282193555</c:v>
                </c:pt>
                <c:pt idx="14">
                  <c:v>94.426600726759773</c:v>
                </c:pt>
                <c:pt idx="15">
                  <c:v>93.276535788369614</c:v>
                </c:pt>
                <c:pt idx="16">
                  <c:v>92.998221299626238</c:v>
                </c:pt>
                <c:pt idx="17">
                  <c:v>92.256513352847719</c:v>
                </c:pt>
                <c:pt idx="18">
                  <c:v>92.39502427918552</c:v>
                </c:pt>
                <c:pt idx="19">
                  <c:v>92.381103583071166</c:v>
                </c:pt>
                <c:pt idx="20">
                  <c:v>92.10941799723939</c:v>
                </c:pt>
                <c:pt idx="21">
                  <c:v>91.510993786895014</c:v>
                </c:pt>
                <c:pt idx="22">
                  <c:v>91.584922626616589</c:v>
                </c:pt>
              </c:numCache>
              <c:extLst/>
            </c:numRef>
          </c:val>
          <c:smooth val="1"/>
          <c:extLst>
            <c:ext xmlns:c16="http://schemas.microsoft.com/office/drawing/2014/chart" uri="{C3380CC4-5D6E-409C-BE32-E72D297353CC}">
              <c16:uniqueId val="{00000002-1EDF-42F8-A439-34D38A0ED6DA}"/>
            </c:ext>
          </c:extLst>
        </c:ser>
        <c:dLbls>
          <c:showLegendKey val="0"/>
          <c:showVal val="0"/>
          <c:showCatName val="0"/>
          <c:showSerName val="0"/>
          <c:showPercent val="0"/>
          <c:showBubbleSize val="0"/>
        </c:dLbls>
        <c:smooth val="0"/>
        <c:axId val="1105434032"/>
        <c:axId val="1105426112"/>
        <c:extLst>
          <c:ext xmlns:c15="http://schemas.microsoft.com/office/drawing/2012/chart" uri="{02D57815-91ED-43cb-92C2-25804820EDAC}">
            <c15:filteredLineSeries>
              <c15:ser>
                <c:idx val="1"/>
                <c:order val="1"/>
                <c:tx>
                  <c:strRef>
                    <c:extLst>
                      <c:ext uri="{02D57815-91ED-43cb-92C2-25804820EDAC}">
                        <c15:formulaRef>
                          <c15:sqref>'Chart 2'!$A$17</c15:sqref>
                        </c15:formulaRef>
                      </c:ext>
                    </c:extLst>
                    <c:strCache>
                      <c:ptCount val="1"/>
                      <c:pt idx="0">
                        <c:v>Mining</c:v>
                      </c:pt>
                    </c:strCache>
                  </c:strRef>
                </c:tx>
                <c:spPr>
                  <a:ln w="28575" cap="rnd">
                    <a:solidFill>
                      <a:schemeClr val="accent2"/>
                    </a:solidFill>
                    <a:round/>
                  </a:ln>
                  <a:effectLst/>
                </c:spPr>
                <c:marker>
                  <c:symbol val="none"/>
                </c:marker>
                <c:cat>
                  <c:numRef>
                    <c:extLst>
                      <c:ext uri="{02D57815-91ED-43cb-92C2-25804820EDAC}">
                        <c15:formulaRef>
                          <c15:sqref>'Chart 2'!$C$2:$Y$2</c15:sqref>
                        </c15:formulaRef>
                      </c:ext>
                    </c:extLst>
                    <c:numCache>
                      <c:formatCode>General</c:formatCode>
                      <c:ptCount val="23"/>
                      <c:pt idx="0">
                        <c:v>1996</c:v>
                      </c:pt>
                      <c:pt idx="1">
                        <c:v>1997</c:v>
                      </c:pt>
                      <c:pt idx="2">
                        <c:v>1998</c:v>
                      </c:pt>
                      <c:pt idx="3">
                        <c:v>1999</c:v>
                      </c:pt>
                      <c:pt idx="4">
                        <c:v>2000</c:v>
                      </c:pt>
                      <c:pt idx="5">
                        <c:v>2001</c:v>
                      </c:pt>
                      <c:pt idx="6">
                        <c:v>2002</c:v>
                      </c:pt>
                      <c:pt idx="7">
                        <c:v>2003</c:v>
                      </c:pt>
                      <c:pt idx="8">
                        <c:v>2004</c:v>
                      </c:pt>
                      <c:pt idx="9">
                        <c:v>2005</c:v>
                      </c:pt>
                      <c:pt idx="10">
                        <c:v>2006</c:v>
                      </c:pt>
                      <c:pt idx="11">
                        <c:v>2007</c:v>
                      </c:pt>
                      <c:pt idx="12">
                        <c:v>2008</c:v>
                      </c:pt>
                      <c:pt idx="13">
                        <c:v>2009</c:v>
                      </c:pt>
                      <c:pt idx="14">
                        <c:v>2010</c:v>
                      </c:pt>
                      <c:pt idx="15">
                        <c:v>2011</c:v>
                      </c:pt>
                      <c:pt idx="16">
                        <c:v>2012</c:v>
                      </c:pt>
                      <c:pt idx="17">
                        <c:v>2013</c:v>
                      </c:pt>
                      <c:pt idx="18">
                        <c:v>2014</c:v>
                      </c:pt>
                      <c:pt idx="19">
                        <c:v>2015</c:v>
                      </c:pt>
                      <c:pt idx="20">
                        <c:v>2016</c:v>
                      </c:pt>
                      <c:pt idx="21">
                        <c:v>2017</c:v>
                      </c:pt>
                      <c:pt idx="22">
                        <c:v>2018</c:v>
                      </c:pt>
                    </c:numCache>
                  </c:numRef>
                </c:cat>
                <c:val>
                  <c:numRef>
                    <c:extLst>
                      <c:ext uri="{02D57815-91ED-43cb-92C2-25804820EDAC}">
                        <c15:formulaRef>
                          <c15:sqref>'Chart 2'!$C$17:$Y$17</c15:sqref>
                        </c15:formulaRef>
                      </c:ext>
                    </c:extLst>
                    <c:numCache>
                      <c:formatCode>0</c:formatCode>
                      <c:ptCount val="23"/>
                      <c:pt idx="0">
                        <c:v>100</c:v>
                      </c:pt>
                      <c:pt idx="1">
                        <c:v>97.457005892662295</c:v>
                      </c:pt>
                      <c:pt idx="2">
                        <c:v>97.009507582884495</c:v>
                      </c:pt>
                      <c:pt idx="3">
                        <c:v>96.971592685785367</c:v>
                      </c:pt>
                      <c:pt idx="4">
                        <c:v>95.106927794049767</c:v>
                      </c:pt>
                      <c:pt idx="5">
                        <c:v>96.798801760147356</c:v>
                      </c:pt>
                      <c:pt idx="6">
                        <c:v>95.790952787884081</c:v>
                      </c:pt>
                      <c:pt idx="7">
                        <c:v>94.949420540001555</c:v>
                      </c:pt>
                      <c:pt idx="8">
                        <c:v>93.85097072199116</c:v>
                      </c:pt>
                      <c:pt idx="9">
                        <c:v>90.41372044626803</c:v>
                      </c:pt>
                      <c:pt idx="10">
                        <c:v>88.364056677550039</c:v>
                      </c:pt>
                      <c:pt idx="11">
                        <c:v>88.818408907133957</c:v>
                      </c:pt>
                      <c:pt idx="12">
                        <c:v>89.415250522160477</c:v>
                      </c:pt>
                      <c:pt idx="13">
                        <c:v>90.294830568634225</c:v>
                      </c:pt>
                      <c:pt idx="14">
                        <c:v>89.84619310320997</c:v>
                      </c:pt>
                      <c:pt idx="15">
                        <c:v>87.10904890186346</c:v>
                      </c:pt>
                      <c:pt idx="16">
                        <c:v>87.049774836393524</c:v>
                      </c:pt>
                      <c:pt idx="17">
                        <c:v>88.509071191342287</c:v>
                      </c:pt>
                      <c:pt idx="18">
                        <c:v>87.460516390646092</c:v>
                      </c:pt>
                      <c:pt idx="19">
                        <c:v>89.034772536248411</c:v>
                      </c:pt>
                      <c:pt idx="20">
                        <c:v>90.181541539595429</c:v>
                      </c:pt>
                      <c:pt idx="21">
                        <c:v>88.87172139138751</c:v>
                      </c:pt>
                      <c:pt idx="22">
                        <c:v>90.431738091409258</c:v>
                      </c:pt>
                    </c:numCache>
                  </c:numRef>
                </c:val>
                <c:smooth val="0"/>
                <c:extLst>
                  <c:ext xmlns:c16="http://schemas.microsoft.com/office/drawing/2014/chart" uri="{C3380CC4-5D6E-409C-BE32-E72D297353CC}">
                    <c16:uniqueId val="{00000003-1EDF-42F8-A439-34D38A0ED6DA}"/>
                  </c:ext>
                </c:extLst>
              </c15:ser>
            </c15:filteredLineSeries>
          </c:ext>
        </c:extLst>
      </c:lineChart>
      <c:catAx>
        <c:axId val="110543403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it-IT"/>
          </a:p>
        </c:txPr>
        <c:crossAx val="1105426112"/>
        <c:crosses val="autoZero"/>
        <c:auto val="1"/>
        <c:lblAlgn val="ctr"/>
        <c:lblOffset val="100"/>
        <c:noMultiLvlLbl val="0"/>
      </c:catAx>
      <c:valAx>
        <c:axId val="1105426112"/>
        <c:scaling>
          <c:orientation val="minMax"/>
          <c:max val="100"/>
          <c:min val="80"/>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050" b="0" i="0" u="none" strike="noStrike" kern="1200" baseline="0">
                <a:solidFill>
                  <a:schemeClr val="tx1">
                    <a:lumMod val="65000"/>
                    <a:lumOff val="35000"/>
                  </a:schemeClr>
                </a:solidFill>
                <a:latin typeface="+mn-lt"/>
                <a:ea typeface="+mn-ea"/>
                <a:cs typeface="+mn-cs"/>
              </a:defRPr>
            </a:pPr>
            <a:endParaRPr lang="it-IT"/>
          </a:p>
        </c:txPr>
        <c:crossAx val="1105434032"/>
        <c:crosses val="autoZero"/>
        <c:crossBetween val="between"/>
        <c:majorUnit val="5"/>
      </c:valAx>
      <c:spPr>
        <a:noFill/>
        <a:ln>
          <a:noFill/>
        </a:ln>
        <a:effectLst/>
      </c:spPr>
    </c:plotArea>
    <c:legend>
      <c:legendPos val="b"/>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it-IT"/>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it-IT"/>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spPr>
            <a:ln w="28575" cap="rnd">
              <a:solidFill>
                <a:schemeClr val="accent1"/>
              </a:solidFill>
              <a:round/>
            </a:ln>
            <a:effectLst/>
          </c:spPr>
          <c:marker>
            <c:symbol val="none"/>
          </c:marker>
          <c:cat>
            <c:numRef>
              <c:f>Sheet2!$AX$16:$CA$16</c:f>
              <c:numCache>
                <c:formatCode>General</c:formatCode>
                <c:ptCount val="30"/>
                <c:pt idx="0">
                  <c:v>1988</c:v>
                </c:pt>
                <c:pt idx="1">
                  <c:v>1989</c:v>
                </c:pt>
                <c:pt idx="2">
                  <c:v>1990</c:v>
                </c:pt>
                <c:pt idx="3">
                  <c:v>1991</c:v>
                </c:pt>
                <c:pt idx="4">
                  <c:v>1992</c:v>
                </c:pt>
                <c:pt idx="5">
                  <c:v>1993</c:v>
                </c:pt>
                <c:pt idx="6">
                  <c:v>1994</c:v>
                </c:pt>
                <c:pt idx="7">
                  <c:v>1995</c:v>
                </c:pt>
                <c:pt idx="8">
                  <c:v>1996</c:v>
                </c:pt>
                <c:pt idx="9">
                  <c:v>1997</c:v>
                </c:pt>
                <c:pt idx="10">
                  <c:v>1998</c:v>
                </c:pt>
                <c:pt idx="11">
                  <c:v>1999</c:v>
                </c:pt>
                <c:pt idx="12">
                  <c:v>2000</c:v>
                </c:pt>
                <c:pt idx="13">
                  <c:v>2001</c:v>
                </c:pt>
                <c:pt idx="14">
                  <c:v>2002</c:v>
                </c:pt>
                <c:pt idx="15">
                  <c:v>2003</c:v>
                </c:pt>
                <c:pt idx="16">
                  <c:v>2004</c:v>
                </c:pt>
                <c:pt idx="17">
                  <c:v>2005</c:v>
                </c:pt>
                <c:pt idx="18">
                  <c:v>2006</c:v>
                </c:pt>
                <c:pt idx="19">
                  <c:v>2007</c:v>
                </c:pt>
                <c:pt idx="20">
                  <c:v>2008</c:v>
                </c:pt>
                <c:pt idx="21">
                  <c:v>2009</c:v>
                </c:pt>
                <c:pt idx="22">
                  <c:v>2010</c:v>
                </c:pt>
                <c:pt idx="23">
                  <c:v>2011</c:v>
                </c:pt>
                <c:pt idx="24">
                  <c:v>2012</c:v>
                </c:pt>
                <c:pt idx="25">
                  <c:v>2013</c:v>
                </c:pt>
                <c:pt idx="26">
                  <c:v>2014</c:v>
                </c:pt>
                <c:pt idx="27">
                  <c:v>2015</c:v>
                </c:pt>
                <c:pt idx="28">
                  <c:v>2016</c:v>
                </c:pt>
                <c:pt idx="29">
                  <c:v>2017</c:v>
                </c:pt>
              </c:numCache>
              <c:extLst/>
            </c:numRef>
          </c:cat>
          <c:val>
            <c:numRef>
              <c:f>Sheet2!$AX$19:$CA$19</c:f>
              <c:numCache>
                <c:formatCode>General</c:formatCode>
                <c:ptCount val="30"/>
                <c:pt idx="0">
                  <c:v>4.79</c:v>
                </c:pt>
                <c:pt idx="1">
                  <c:v>6.23</c:v>
                </c:pt>
                <c:pt idx="2">
                  <c:v>6.82</c:v>
                </c:pt>
                <c:pt idx="3">
                  <c:v>6.14</c:v>
                </c:pt>
                <c:pt idx="4">
                  <c:v>7.17</c:v>
                </c:pt>
                <c:pt idx="5">
                  <c:v>7.42</c:v>
                </c:pt>
                <c:pt idx="6">
                  <c:v>8.57</c:v>
                </c:pt>
                <c:pt idx="7">
                  <c:v>6.44</c:v>
                </c:pt>
                <c:pt idx="8">
                  <c:v>6.15</c:v>
                </c:pt>
                <c:pt idx="9">
                  <c:v>5.42</c:v>
                </c:pt>
                <c:pt idx="10">
                  <c:v>5.22</c:v>
                </c:pt>
                <c:pt idx="11">
                  <c:v>5.21</c:v>
                </c:pt>
                <c:pt idx="12">
                  <c:v>4.96</c:v>
                </c:pt>
                <c:pt idx="13">
                  <c:v>5.38</c:v>
                </c:pt>
                <c:pt idx="14">
                  <c:v>4.5599999999999996</c:v>
                </c:pt>
                <c:pt idx="15">
                  <c:v>4.57</c:v>
                </c:pt>
                <c:pt idx="16">
                  <c:v>3.72</c:v>
                </c:pt>
                <c:pt idx="17">
                  <c:v>3.5</c:v>
                </c:pt>
                <c:pt idx="18">
                  <c:v>3.16</c:v>
                </c:pt>
                <c:pt idx="19">
                  <c:v>3.38</c:v>
                </c:pt>
                <c:pt idx="20">
                  <c:v>3.31</c:v>
                </c:pt>
                <c:pt idx="21">
                  <c:v>3.2</c:v>
                </c:pt>
                <c:pt idx="22">
                  <c:v>3.3</c:v>
                </c:pt>
                <c:pt idx="23">
                  <c:v>3.53</c:v>
                </c:pt>
                <c:pt idx="24">
                  <c:v>2.89</c:v>
                </c:pt>
                <c:pt idx="25">
                  <c:v>3.04</c:v>
                </c:pt>
                <c:pt idx="26">
                  <c:v>2.87</c:v>
                </c:pt>
                <c:pt idx="27">
                  <c:v>3.06</c:v>
                </c:pt>
                <c:pt idx="28">
                  <c:v>2.98</c:v>
                </c:pt>
                <c:pt idx="29">
                  <c:v>2.59</c:v>
                </c:pt>
              </c:numCache>
              <c:extLst/>
            </c:numRef>
          </c:val>
          <c:smooth val="0"/>
          <c:extLst>
            <c:ext xmlns:c16="http://schemas.microsoft.com/office/drawing/2014/chart" uri="{C3380CC4-5D6E-409C-BE32-E72D297353CC}">
              <c16:uniqueId val="{00000000-62A8-4FFB-8CBA-182A8E2B824A}"/>
            </c:ext>
          </c:extLst>
        </c:ser>
        <c:dLbls>
          <c:showLegendKey val="0"/>
          <c:showVal val="0"/>
          <c:showCatName val="0"/>
          <c:showSerName val="0"/>
          <c:showPercent val="0"/>
          <c:showBubbleSize val="0"/>
        </c:dLbls>
        <c:smooth val="0"/>
        <c:axId val="692925664"/>
        <c:axId val="692925008"/>
      </c:lineChart>
      <c:catAx>
        <c:axId val="69292566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it-IT"/>
          </a:p>
        </c:txPr>
        <c:crossAx val="692925008"/>
        <c:crosses val="autoZero"/>
        <c:auto val="1"/>
        <c:lblAlgn val="ctr"/>
        <c:lblOffset val="100"/>
        <c:noMultiLvlLbl val="0"/>
      </c:catAx>
      <c:valAx>
        <c:axId val="692925008"/>
        <c:scaling>
          <c:orientation val="minMax"/>
        </c:scaling>
        <c:delete val="0"/>
        <c:axPos val="l"/>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it-IT"/>
          </a:p>
        </c:txPr>
        <c:crossAx val="69292566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it-IT"/>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dPt>
            <c:idx val="0"/>
            <c:bubble3D val="0"/>
            <c:spPr>
              <a:solidFill>
                <a:schemeClr val="accent6"/>
              </a:solidFill>
              <a:ln w="0">
                <a:noFill/>
              </a:ln>
              <a:effectLst/>
            </c:spPr>
            <c:extLst>
              <c:ext xmlns:c16="http://schemas.microsoft.com/office/drawing/2014/chart" uri="{C3380CC4-5D6E-409C-BE32-E72D297353CC}">
                <c16:uniqueId val="{00000001-AF23-405D-B0C7-22AACC936FA5}"/>
              </c:ext>
            </c:extLst>
          </c:dPt>
          <c:val>
            <c:numRef>
              <c:f>Sheet1!$B$2</c:f>
              <c:numCache>
                <c:formatCode>General</c:formatCode>
                <c:ptCount val="1"/>
                <c:pt idx="0">
                  <c:v>100</c:v>
                </c:pt>
              </c:numCache>
            </c:numRef>
          </c:val>
          <c:extLst>
            <c:ext xmlns:c16="http://schemas.microsoft.com/office/drawing/2014/chart" uri="{C3380CC4-5D6E-409C-BE32-E72D297353CC}">
              <c16:uniqueId val="{00000002-AF23-405D-B0C7-22AACC936FA5}"/>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a:pPr>
      <a:endParaRPr lang="it-IT"/>
    </a:p>
  </c:txPr>
  <c:externalData r:id="rId3">
    <c:autoUpdate val="0"/>
  </c:externalData>
  <c:userShapes r:id="rId4"/>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dPt>
            <c:idx val="0"/>
            <c:bubble3D val="0"/>
            <c:spPr>
              <a:solidFill>
                <a:schemeClr val="accent6">
                  <a:lumMod val="60000"/>
                  <a:lumOff val="40000"/>
                </a:schemeClr>
              </a:solidFill>
              <a:ln w="0">
                <a:noFill/>
              </a:ln>
              <a:effectLst/>
            </c:spPr>
            <c:extLst>
              <c:ext xmlns:c16="http://schemas.microsoft.com/office/drawing/2014/chart" uri="{C3380CC4-5D6E-409C-BE32-E72D297353CC}">
                <c16:uniqueId val="{00000001-B2FA-4AFC-A56F-CCB88475D142}"/>
              </c:ext>
            </c:extLst>
          </c:dPt>
          <c:dPt>
            <c:idx val="1"/>
            <c:bubble3D val="0"/>
            <c:spPr>
              <a:solidFill>
                <a:schemeClr val="accent6"/>
              </a:solidFill>
              <a:ln w="19050">
                <a:solidFill>
                  <a:schemeClr val="lt1"/>
                </a:solidFill>
              </a:ln>
              <a:effectLst/>
            </c:spPr>
            <c:extLst>
              <c:ext xmlns:c16="http://schemas.microsoft.com/office/drawing/2014/chart" uri="{C3380CC4-5D6E-409C-BE32-E72D297353CC}">
                <c16:uniqueId val="{00000003-B2FA-4AFC-A56F-CCB88475D142}"/>
              </c:ext>
            </c:extLst>
          </c:dPt>
          <c:val>
            <c:numRef>
              <c:f>Sheet1!$B$5:$B$6</c:f>
              <c:numCache>
                <c:formatCode>General</c:formatCode>
                <c:ptCount val="2"/>
                <c:pt idx="0">
                  <c:v>15</c:v>
                </c:pt>
                <c:pt idx="1">
                  <c:v>85</c:v>
                </c:pt>
              </c:numCache>
            </c:numRef>
          </c:val>
          <c:extLst>
            <c:ext xmlns:c16="http://schemas.microsoft.com/office/drawing/2014/chart" uri="{C3380CC4-5D6E-409C-BE32-E72D297353CC}">
              <c16:uniqueId val="{00000004-B2FA-4AFC-A56F-CCB88475D142}"/>
            </c:ext>
          </c:extLst>
        </c:ser>
        <c:dLbls>
          <c:showLegendKey val="0"/>
          <c:showVal val="0"/>
          <c:showCatName val="0"/>
          <c:showSerName val="0"/>
          <c:showPercent val="0"/>
          <c:showBubbleSize val="0"/>
          <c:showLeaderLines val="1"/>
        </c:dLbls>
        <c:firstSliceAng val="0"/>
      </c:pieChart>
      <c:spPr>
        <a:noFill/>
        <a:ln>
          <a:noFill/>
        </a:ln>
        <a:effectLst/>
      </c:spPr>
    </c:plotArea>
    <c:plotVisOnly val="1"/>
    <c:dispBlanksAs val="gap"/>
    <c:showDLblsOverMax val="0"/>
  </c:chart>
  <c:spPr>
    <a:noFill/>
    <a:ln>
      <a:noFill/>
    </a:ln>
    <a:effectLst/>
  </c:spPr>
  <c:txPr>
    <a:bodyPr/>
    <a:lstStyle/>
    <a:p>
      <a:pPr>
        <a:defRPr/>
      </a:pPr>
      <a:endParaRPr lang="it-IT"/>
    </a:p>
  </c:txPr>
  <c:externalData r:id="rId3">
    <c:autoUpdate val="0"/>
  </c:externalData>
  <c:userShapes r:id="rId4"/>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it-IT"/>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3980072619367319E-2"/>
          <c:y val="4.501077601973158E-2"/>
          <c:w val="0.8121836402387691"/>
          <c:h val="0.6278932426974233"/>
        </c:manualLayout>
      </c:layout>
      <c:barChart>
        <c:barDir val="col"/>
        <c:grouping val="stacked"/>
        <c:varyColors val="0"/>
        <c:ser>
          <c:idx val="0"/>
          <c:order val="0"/>
          <c:tx>
            <c:strRef>
              <c:f>Sheet1!$E$2</c:f>
              <c:strCache>
                <c:ptCount val="1"/>
                <c:pt idx="0">
                  <c:v>Speed of income convergence</c:v>
                </c:pt>
              </c:strCache>
            </c:strRef>
          </c:tx>
          <c:spPr>
            <a:solidFill>
              <a:srgbClr val="6F6CB0"/>
            </a:solidFill>
            <a:ln w="12700">
              <a:solidFill>
                <a:srgbClr val="6F6CB0"/>
              </a:solidFill>
            </a:ln>
            <a:effectLst/>
          </c:spPr>
          <c:invertIfNegative val="0"/>
          <c:cat>
            <c:numRef>
              <c:f>Sheet1!$A$4:$A$29</c:f>
              <c:numCache>
                <c:formatCode>General</c:formatCode>
                <c:ptCount val="26"/>
                <c:pt idx="0">
                  <c:v>1996</c:v>
                </c:pt>
                <c:pt idx="1">
                  <c:v>1997</c:v>
                </c:pt>
                <c:pt idx="2">
                  <c:v>1998</c:v>
                </c:pt>
                <c:pt idx="3">
                  <c:v>1999</c:v>
                </c:pt>
                <c:pt idx="4">
                  <c:v>2000</c:v>
                </c:pt>
                <c:pt idx="5">
                  <c:v>2001</c:v>
                </c:pt>
                <c:pt idx="6">
                  <c:v>2002</c:v>
                </c:pt>
                <c:pt idx="7">
                  <c:v>2003</c:v>
                </c:pt>
                <c:pt idx="8">
                  <c:v>2004</c:v>
                </c:pt>
                <c:pt idx="9">
                  <c:v>2005</c:v>
                </c:pt>
                <c:pt idx="10">
                  <c:v>2006</c:v>
                </c:pt>
                <c:pt idx="11">
                  <c:v>2007</c:v>
                </c:pt>
                <c:pt idx="12">
                  <c:v>2008</c:v>
                </c:pt>
                <c:pt idx="13">
                  <c:v>2009</c:v>
                </c:pt>
                <c:pt idx="14">
                  <c:v>2010</c:v>
                </c:pt>
                <c:pt idx="15">
                  <c:v>2011</c:v>
                </c:pt>
                <c:pt idx="16">
                  <c:v>2012</c:v>
                </c:pt>
                <c:pt idx="17">
                  <c:v>2013</c:v>
                </c:pt>
                <c:pt idx="18">
                  <c:v>2014</c:v>
                </c:pt>
                <c:pt idx="19">
                  <c:v>2015</c:v>
                </c:pt>
                <c:pt idx="20">
                  <c:v>2016</c:v>
                </c:pt>
                <c:pt idx="21">
                  <c:v>2017</c:v>
                </c:pt>
                <c:pt idx="22">
                  <c:v>2018</c:v>
                </c:pt>
                <c:pt idx="23">
                  <c:v>2019</c:v>
                </c:pt>
                <c:pt idx="24">
                  <c:v>2020</c:v>
                </c:pt>
                <c:pt idx="25">
                  <c:v>2021</c:v>
                </c:pt>
              </c:numCache>
            </c:numRef>
          </c:cat>
          <c:val>
            <c:numRef>
              <c:f>Sheet1!$E$4:$E$29</c:f>
              <c:numCache>
                <c:formatCode>0.0%</c:formatCode>
                <c:ptCount val="26"/>
                <c:pt idx="0">
                  <c:v>2.6528199999999998E-2</c:v>
                </c:pt>
                <c:pt idx="1">
                  <c:v>9.4359000000000005E-3</c:v>
                </c:pt>
                <c:pt idx="2">
                  <c:v>1.6579999999999999E-4</c:v>
                </c:pt>
                <c:pt idx="3">
                  <c:v>1.35925E-2</c:v>
                </c:pt>
                <c:pt idx="4">
                  <c:v>9.2469000000000006E-3</c:v>
                </c:pt>
                <c:pt idx="5">
                  <c:v>2.6948799999999998E-2</c:v>
                </c:pt>
                <c:pt idx="6">
                  <c:v>3.1065599999999999E-2</c:v>
                </c:pt>
                <c:pt idx="7">
                  <c:v>4.2153799999999998E-2</c:v>
                </c:pt>
                <c:pt idx="8">
                  <c:v>3.8440000000000002E-2</c:v>
                </c:pt>
                <c:pt idx="9">
                  <c:v>4.3785600000000001E-2</c:v>
                </c:pt>
                <c:pt idx="10">
                  <c:v>4.7989400000000002E-2</c:v>
                </c:pt>
                <c:pt idx="11">
                  <c:v>5.5190700000000002E-2</c:v>
                </c:pt>
                <c:pt idx="12">
                  <c:v>4.38775E-2</c:v>
                </c:pt>
                <c:pt idx="13">
                  <c:v>3.7679800000000006E-2</c:v>
                </c:pt>
                <c:pt idx="14">
                  <c:v>4.0098300000000003E-2</c:v>
                </c:pt>
                <c:pt idx="15">
                  <c:v>3.3916200000000001E-2</c:v>
                </c:pt>
                <c:pt idx="16">
                  <c:v>3.0580599999999999E-2</c:v>
                </c:pt>
                <c:pt idx="17">
                  <c:v>3.6162600000000003E-2</c:v>
                </c:pt>
                <c:pt idx="18">
                  <c:v>3.5607399999999997E-2</c:v>
                </c:pt>
                <c:pt idx="19">
                  <c:v>2.1081800000000001E-2</c:v>
                </c:pt>
                <c:pt idx="20">
                  <c:v>2.8246500000000001E-2</c:v>
                </c:pt>
                <c:pt idx="21">
                  <c:v>2.1954600000000001E-2</c:v>
                </c:pt>
                <c:pt idx="22">
                  <c:v>2.1248300000000001E-2</c:v>
                </c:pt>
                <c:pt idx="23">
                  <c:v>1.6182800000000001E-2</c:v>
                </c:pt>
                <c:pt idx="24">
                  <c:v>0</c:v>
                </c:pt>
                <c:pt idx="25">
                  <c:v>-9.0799999999999995E-4</c:v>
                </c:pt>
              </c:numCache>
            </c:numRef>
          </c:val>
          <c:extLst>
            <c:ext xmlns:c16="http://schemas.microsoft.com/office/drawing/2014/chart" uri="{C3380CC4-5D6E-409C-BE32-E72D297353CC}">
              <c16:uniqueId val="{00000000-703C-43B1-9CD3-19EFEF6C266E}"/>
            </c:ext>
          </c:extLst>
        </c:ser>
        <c:ser>
          <c:idx val="1"/>
          <c:order val="1"/>
          <c:tx>
            <c:strRef>
              <c:f>Sheet1!$F$2</c:f>
              <c:strCache>
                <c:ptCount val="1"/>
                <c:pt idx="0">
                  <c:v>Speed of income convergence</c:v>
                </c:pt>
              </c:strCache>
            </c:strRef>
          </c:tx>
          <c:spPr>
            <a:solidFill>
              <a:schemeClr val="accent1">
                <a:alpha val="49000"/>
              </a:schemeClr>
            </a:solidFill>
            <a:ln w="12700">
              <a:solidFill>
                <a:schemeClr val="accent1"/>
              </a:solidFill>
            </a:ln>
            <a:effectLst/>
          </c:spPr>
          <c:invertIfNegative val="0"/>
          <c:cat>
            <c:numRef>
              <c:f>Sheet1!$A$4:$A$29</c:f>
              <c:numCache>
                <c:formatCode>General</c:formatCode>
                <c:ptCount val="26"/>
                <c:pt idx="0">
                  <c:v>1996</c:v>
                </c:pt>
                <c:pt idx="1">
                  <c:v>1997</c:v>
                </c:pt>
                <c:pt idx="2">
                  <c:v>1998</c:v>
                </c:pt>
                <c:pt idx="3">
                  <c:v>1999</c:v>
                </c:pt>
                <c:pt idx="4">
                  <c:v>2000</c:v>
                </c:pt>
                <c:pt idx="5">
                  <c:v>2001</c:v>
                </c:pt>
                <c:pt idx="6">
                  <c:v>2002</c:v>
                </c:pt>
                <c:pt idx="7">
                  <c:v>2003</c:v>
                </c:pt>
                <c:pt idx="8">
                  <c:v>2004</c:v>
                </c:pt>
                <c:pt idx="9">
                  <c:v>2005</c:v>
                </c:pt>
                <c:pt idx="10">
                  <c:v>2006</c:v>
                </c:pt>
                <c:pt idx="11">
                  <c:v>2007</c:v>
                </c:pt>
                <c:pt idx="12">
                  <c:v>2008</c:v>
                </c:pt>
                <c:pt idx="13">
                  <c:v>2009</c:v>
                </c:pt>
                <c:pt idx="14">
                  <c:v>2010</c:v>
                </c:pt>
                <c:pt idx="15">
                  <c:v>2011</c:v>
                </c:pt>
                <c:pt idx="16">
                  <c:v>2012</c:v>
                </c:pt>
                <c:pt idx="17">
                  <c:v>2013</c:v>
                </c:pt>
                <c:pt idx="18">
                  <c:v>2014</c:v>
                </c:pt>
                <c:pt idx="19">
                  <c:v>2015</c:v>
                </c:pt>
                <c:pt idx="20">
                  <c:v>2016</c:v>
                </c:pt>
                <c:pt idx="21">
                  <c:v>2017</c:v>
                </c:pt>
                <c:pt idx="22">
                  <c:v>2018</c:v>
                </c:pt>
                <c:pt idx="23">
                  <c:v>2019</c:v>
                </c:pt>
                <c:pt idx="24">
                  <c:v>2020</c:v>
                </c:pt>
                <c:pt idx="25">
                  <c:v>2021</c:v>
                </c:pt>
              </c:numCache>
            </c:numRef>
          </c:cat>
          <c:val>
            <c:numRef>
              <c:f>Sheet1!$F$4:$F$29</c:f>
              <c:numCache>
                <c:formatCode>General</c:formatCode>
                <c:ptCount val="26"/>
                <c:pt idx="12" formatCode="0.0%">
                  <c:v>2.4418999999999969E-3</c:v>
                </c:pt>
                <c:pt idx="13" formatCode="0.0%">
                  <c:v>3.9384099999999998E-2</c:v>
                </c:pt>
                <c:pt idx="24" formatCode="0.0%">
                  <c:v>2.2213900000000002E-2</c:v>
                </c:pt>
              </c:numCache>
            </c:numRef>
          </c:val>
          <c:extLst>
            <c:ext xmlns:c16="http://schemas.microsoft.com/office/drawing/2014/chart" uri="{C3380CC4-5D6E-409C-BE32-E72D297353CC}">
              <c16:uniqueId val="{00000001-703C-43B1-9CD3-19EFEF6C266E}"/>
            </c:ext>
          </c:extLst>
        </c:ser>
        <c:dLbls>
          <c:showLegendKey val="0"/>
          <c:showVal val="0"/>
          <c:showCatName val="0"/>
          <c:showSerName val="0"/>
          <c:showPercent val="0"/>
          <c:showBubbleSize val="0"/>
        </c:dLbls>
        <c:gapWidth val="150"/>
        <c:overlap val="100"/>
        <c:axId val="1086585504"/>
        <c:axId val="1086582264"/>
      </c:barChart>
      <c:lineChart>
        <c:grouping val="standard"/>
        <c:varyColors val="0"/>
        <c:ser>
          <c:idx val="2"/>
          <c:order val="2"/>
          <c:tx>
            <c:strRef>
              <c:f>Sheet1!$I$2</c:f>
              <c:strCache>
                <c:ptCount val="1"/>
                <c:pt idx="0">
                  <c:v>Trade participation</c:v>
                </c:pt>
              </c:strCache>
            </c:strRef>
          </c:tx>
          <c:spPr>
            <a:ln w="28575" cap="rnd">
              <a:solidFill>
                <a:schemeClr val="accent1">
                  <a:lumMod val="50000"/>
                </a:schemeClr>
              </a:solidFill>
              <a:round/>
            </a:ln>
            <a:effectLst/>
          </c:spPr>
          <c:marker>
            <c:symbol val="circle"/>
            <c:size val="5"/>
            <c:spPr>
              <a:solidFill>
                <a:schemeClr val="accent1">
                  <a:lumMod val="50000"/>
                </a:schemeClr>
              </a:solidFill>
              <a:ln w="9525">
                <a:solidFill>
                  <a:schemeClr val="accent1">
                    <a:lumMod val="50000"/>
                  </a:schemeClr>
                </a:solidFill>
              </a:ln>
              <a:effectLst/>
            </c:spPr>
          </c:marker>
          <c:val>
            <c:numRef>
              <c:f>Sheet1!$I$4:$I$29</c:f>
              <c:numCache>
                <c:formatCode>General</c:formatCode>
                <c:ptCount val="26"/>
                <c:pt idx="0">
                  <c:v>96.083986715044063</c:v>
                </c:pt>
                <c:pt idx="1">
                  <c:v>99.131828019369237</c:v>
                </c:pt>
                <c:pt idx="2">
                  <c:v>101.97656763631637</c:v>
                </c:pt>
                <c:pt idx="3">
                  <c:v>103.82345506457415</c:v>
                </c:pt>
                <c:pt idx="4">
                  <c:v>113.41946146249664</c:v>
                </c:pt>
                <c:pt idx="5">
                  <c:v>111.39409239481783</c:v>
                </c:pt>
                <c:pt idx="6">
                  <c:v>113.75739766641424</c:v>
                </c:pt>
                <c:pt idx="7">
                  <c:v>121.83266373017305</c:v>
                </c:pt>
                <c:pt idx="8">
                  <c:v>135.36815196656059</c:v>
                </c:pt>
                <c:pt idx="9">
                  <c:v>143.95610722496966</c:v>
                </c:pt>
                <c:pt idx="10">
                  <c:v>146.33136610559643</c:v>
                </c:pt>
                <c:pt idx="11">
                  <c:v>143.45712629755602</c:v>
                </c:pt>
                <c:pt idx="12">
                  <c:v>149.55269924006851</c:v>
                </c:pt>
                <c:pt idx="13">
                  <c:v>120.18750716256963</c:v>
                </c:pt>
                <c:pt idx="14">
                  <c:v>128.54461520071371</c:v>
                </c:pt>
                <c:pt idx="15">
                  <c:v>136.5914777347582</c:v>
                </c:pt>
                <c:pt idx="16">
                  <c:v>133.70248783117117</c:v>
                </c:pt>
                <c:pt idx="17">
                  <c:v>129.69874163590075</c:v>
                </c:pt>
                <c:pt idx="18">
                  <c:v>125.465519047089</c:v>
                </c:pt>
                <c:pt idx="19">
                  <c:v>114.37070554258145</c:v>
                </c:pt>
                <c:pt idx="20">
                  <c:v>106.98419765786029</c:v>
                </c:pt>
                <c:pt idx="21">
                  <c:v>110.68707480382099</c:v>
                </c:pt>
                <c:pt idx="22">
                  <c:v>116.87153215109582</c:v>
                </c:pt>
                <c:pt idx="23">
                  <c:v>111.73806023631955</c:v>
                </c:pt>
                <c:pt idx="24">
                  <c:v>102.84929076166971</c:v>
                </c:pt>
                <c:pt idx="25">
                  <c:v>115.61152305977296</c:v>
                </c:pt>
              </c:numCache>
            </c:numRef>
          </c:val>
          <c:smooth val="0"/>
          <c:extLst>
            <c:ext xmlns:c16="http://schemas.microsoft.com/office/drawing/2014/chart" uri="{C3380CC4-5D6E-409C-BE32-E72D297353CC}">
              <c16:uniqueId val="{00000002-703C-43B1-9CD3-19EFEF6C266E}"/>
            </c:ext>
          </c:extLst>
        </c:ser>
        <c:dLbls>
          <c:showLegendKey val="0"/>
          <c:showVal val="0"/>
          <c:showCatName val="0"/>
          <c:showSerName val="0"/>
          <c:showPercent val="0"/>
          <c:showBubbleSize val="0"/>
        </c:dLbls>
        <c:marker val="1"/>
        <c:smooth val="0"/>
        <c:axId val="1027947616"/>
        <c:axId val="1050807984"/>
      </c:lineChart>
      <c:catAx>
        <c:axId val="1086585504"/>
        <c:scaling>
          <c:orientation val="minMax"/>
        </c:scaling>
        <c:delete val="0"/>
        <c:axPos val="b"/>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it-IT"/>
          </a:p>
        </c:txPr>
        <c:crossAx val="1086582264"/>
        <c:crosses val="autoZero"/>
        <c:auto val="1"/>
        <c:lblAlgn val="ctr"/>
        <c:lblOffset val="100"/>
        <c:noMultiLvlLbl val="0"/>
      </c:catAx>
      <c:valAx>
        <c:axId val="1086582264"/>
        <c:scaling>
          <c:orientation val="minMax"/>
          <c:max val="8.0000000000000016E-2"/>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600" b="0" i="0" u="none" strike="noStrike" kern="1200" baseline="0">
                    <a:solidFill>
                      <a:schemeClr val="tx1"/>
                    </a:solidFill>
                    <a:latin typeface="+mn-lt"/>
                    <a:ea typeface="+mn-ea"/>
                    <a:cs typeface="+mn-cs"/>
                  </a:defRPr>
                </a:pPr>
                <a:r>
                  <a:rPr lang="en-GB" b="0"/>
                  <a:t>Speed of income convergence (pp.)</a:t>
                </a:r>
              </a:p>
            </c:rich>
          </c:tx>
          <c:overlay val="0"/>
          <c:spPr>
            <a:noFill/>
            <a:ln>
              <a:noFill/>
            </a:ln>
            <a:effectLst/>
          </c:spPr>
          <c:txPr>
            <a:bodyPr rot="-5400000" spcFirstLastPara="1" vertOverflow="ellipsis" vert="horz" wrap="square" anchor="ctr" anchorCtr="1"/>
            <a:lstStyle/>
            <a:p>
              <a:pPr>
                <a:defRPr sz="1600" b="0" i="0" u="none" strike="noStrike" kern="1200" baseline="0">
                  <a:solidFill>
                    <a:schemeClr val="tx1"/>
                  </a:solidFill>
                  <a:latin typeface="+mn-lt"/>
                  <a:ea typeface="+mn-ea"/>
                  <a:cs typeface="+mn-cs"/>
                </a:defRPr>
              </a:pPr>
              <a:endParaRPr lang="it-IT"/>
            </a:p>
          </c:txPr>
        </c:title>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it-IT"/>
          </a:p>
        </c:txPr>
        <c:crossAx val="1086585504"/>
        <c:crosses val="autoZero"/>
        <c:crossBetween val="between"/>
      </c:valAx>
      <c:valAx>
        <c:axId val="1050807984"/>
        <c:scaling>
          <c:orientation val="minMax"/>
          <c:max val="160"/>
          <c:min val="40"/>
        </c:scaling>
        <c:delete val="0"/>
        <c:axPos val="r"/>
        <c:title>
          <c:tx>
            <c:rich>
              <a:bodyPr rot="-5400000" spcFirstLastPara="1" vertOverflow="ellipsis" vert="horz" wrap="square" anchor="ctr" anchorCtr="1"/>
              <a:lstStyle/>
              <a:p>
                <a:pPr>
                  <a:defRPr sz="1600" b="0" i="0" u="none" strike="noStrike" kern="1200" baseline="0">
                    <a:solidFill>
                      <a:schemeClr val="tx1"/>
                    </a:solidFill>
                    <a:latin typeface="+mn-lt"/>
                    <a:ea typeface="+mn-ea"/>
                    <a:cs typeface="+mn-cs"/>
                  </a:defRPr>
                </a:pPr>
                <a:r>
                  <a:rPr lang="en-GB" b="0"/>
                  <a:t>Trade participation (100=1996)</a:t>
                </a:r>
              </a:p>
            </c:rich>
          </c:tx>
          <c:overlay val="0"/>
          <c:spPr>
            <a:noFill/>
            <a:ln>
              <a:noFill/>
            </a:ln>
            <a:effectLst/>
          </c:spPr>
          <c:txPr>
            <a:bodyPr rot="-5400000" spcFirstLastPara="1" vertOverflow="ellipsis" vert="horz" wrap="square" anchor="ctr" anchorCtr="1"/>
            <a:lstStyle/>
            <a:p>
              <a:pPr>
                <a:defRPr sz="1600" b="0" i="0" u="none" strike="noStrike" kern="1200" baseline="0">
                  <a:solidFill>
                    <a:schemeClr val="tx1"/>
                  </a:solidFill>
                  <a:latin typeface="+mn-lt"/>
                  <a:ea typeface="+mn-ea"/>
                  <a:cs typeface="+mn-cs"/>
                </a:defRPr>
              </a:pPr>
              <a:endParaRPr lang="it-IT"/>
            </a:p>
          </c:txPr>
        </c:title>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solidFill>
                <a:latin typeface="+mn-lt"/>
                <a:ea typeface="+mn-ea"/>
                <a:cs typeface="+mn-cs"/>
              </a:defRPr>
            </a:pPr>
            <a:endParaRPr lang="it-IT"/>
          </a:p>
        </c:txPr>
        <c:crossAx val="1027947616"/>
        <c:crosses val="max"/>
        <c:crossBetween val="between"/>
      </c:valAx>
      <c:catAx>
        <c:axId val="1027947616"/>
        <c:scaling>
          <c:orientation val="minMax"/>
        </c:scaling>
        <c:delete val="1"/>
        <c:axPos val="b"/>
        <c:majorTickMark val="out"/>
        <c:minorTickMark val="none"/>
        <c:tickLblPos val="nextTo"/>
        <c:crossAx val="1050807984"/>
        <c:crosses val="autoZero"/>
        <c:auto val="1"/>
        <c:lblAlgn val="ctr"/>
        <c:lblOffset val="100"/>
        <c:noMultiLvlLbl val="0"/>
      </c:catAx>
      <c:spPr>
        <a:noFill/>
        <a:ln>
          <a:noFill/>
        </a:ln>
        <a:effectLst/>
      </c:spPr>
    </c:plotArea>
    <c:legend>
      <c:legendPos val="b"/>
      <c:legendEntry>
        <c:idx val="0"/>
        <c:delete val="1"/>
      </c:legendEntry>
      <c:layout>
        <c:manualLayout>
          <c:xMode val="edge"/>
          <c:yMode val="edge"/>
          <c:x val="0.22919830943794464"/>
          <c:y val="0.86842259150482592"/>
          <c:w val="0.56231501323333766"/>
          <c:h val="7.8141328352259912E-2"/>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tx1"/>
              </a:solidFill>
              <a:latin typeface="+mn-lt"/>
              <a:ea typeface="+mn-ea"/>
              <a:cs typeface="+mn-cs"/>
            </a:defRPr>
          </a:pPr>
          <a:endParaRPr lang="it-IT"/>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600">
          <a:solidFill>
            <a:schemeClr val="tx1"/>
          </a:solidFill>
        </a:defRPr>
      </a:pPr>
      <a:endParaRPr lang="it-IT"/>
    </a:p>
  </c:txPr>
  <c:externalData r:id="rId3">
    <c:autoUpdate val="0"/>
  </c:externalData>
  <c:userShapes r:id="rId4"/>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rawings/_rels/vmlDrawing1.vml.rels><?xml version="1.0" encoding="UTF-8" standalone="yes"?>
<Relationships xmlns="http://schemas.openxmlformats.org/package/2006/relationships"><Relationship Id="rId1" Type="http://schemas.openxmlformats.org/officeDocument/2006/relationships/image" Target="../media/image20.emf"/></Relationships>
</file>

<file path=ppt/drawings/drawing1.xml><?xml version="1.0" encoding="utf-8"?>
<c:userShapes xmlns:c="http://schemas.openxmlformats.org/drawingml/2006/chart">
  <cdr:relSizeAnchor xmlns:cdr="http://schemas.openxmlformats.org/drawingml/2006/chartDrawing">
    <cdr:from>
      <cdr:x>0.16584</cdr:x>
      <cdr:y>0.36836</cdr:y>
    </cdr:from>
    <cdr:to>
      <cdr:x>0.83394</cdr:x>
      <cdr:y>0.6789</cdr:y>
    </cdr:to>
    <cdr:sp macro="" textlink="">
      <cdr:nvSpPr>
        <cdr:cNvPr id="2" name="TextBox 1">
          <a:extLst xmlns:a="http://schemas.openxmlformats.org/drawingml/2006/main">
            <a:ext uri="{FF2B5EF4-FFF2-40B4-BE49-F238E27FC236}">
              <a16:creationId xmlns:a16="http://schemas.microsoft.com/office/drawing/2014/main" id="{54896811-9FBA-4E05-9BA6-407108BD4601}"/>
            </a:ext>
          </a:extLst>
        </cdr:cNvPr>
        <cdr:cNvSpPr txBox="1"/>
      </cdr:nvSpPr>
      <cdr:spPr>
        <a:xfrm xmlns:a="http://schemas.openxmlformats.org/drawingml/2006/main">
          <a:off x="892483" y="1305796"/>
          <a:ext cx="3595458" cy="1100831"/>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ctr"/>
          <a:r>
            <a:rPr lang="en-GB" sz="1600" b="1" dirty="0">
              <a:solidFill>
                <a:schemeClr val="bg1"/>
              </a:solidFill>
            </a:rPr>
            <a:t>400 000 </a:t>
          </a:r>
        </a:p>
        <a:p xmlns:a="http://schemas.openxmlformats.org/drawingml/2006/main">
          <a:pPr algn="ctr"/>
          <a:r>
            <a:rPr lang="en-GB" sz="1600" b="1" dirty="0">
              <a:solidFill>
                <a:schemeClr val="bg1"/>
              </a:solidFill>
            </a:rPr>
            <a:t>US firms in agriculture and industry</a:t>
          </a:r>
        </a:p>
      </cdr:txBody>
    </cdr:sp>
  </cdr:relSizeAnchor>
</c:userShapes>
</file>

<file path=ppt/drawings/drawing2.xml><?xml version="1.0" encoding="utf-8"?>
<c:userShapes xmlns:c="http://schemas.openxmlformats.org/drawingml/2006/chart">
  <cdr:relSizeAnchor xmlns:cdr="http://schemas.openxmlformats.org/drawingml/2006/chartDrawing">
    <cdr:from>
      <cdr:x>0.22869</cdr:x>
      <cdr:y>0.16017</cdr:y>
    </cdr:from>
    <cdr:to>
      <cdr:x>0.96881</cdr:x>
      <cdr:y>0.46884</cdr:y>
    </cdr:to>
    <cdr:sp macro="" textlink="">
      <cdr:nvSpPr>
        <cdr:cNvPr id="2" name="TextBox 1">
          <a:extLst xmlns:a="http://schemas.openxmlformats.org/drawingml/2006/main">
            <a:ext uri="{FF2B5EF4-FFF2-40B4-BE49-F238E27FC236}">
              <a16:creationId xmlns:a16="http://schemas.microsoft.com/office/drawing/2014/main" id="{BA9EE00C-C6B6-46EB-890F-7D8BE9F25464}"/>
            </a:ext>
          </a:extLst>
        </cdr:cNvPr>
        <cdr:cNvSpPr txBox="1"/>
      </cdr:nvSpPr>
      <cdr:spPr>
        <a:xfrm xmlns:a="http://schemas.openxmlformats.org/drawingml/2006/main">
          <a:off x="1161278" y="588667"/>
          <a:ext cx="3758379" cy="1134502"/>
        </a:xfrm>
        <a:prstGeom xmlns:a="http://schemas.openxmlformats.org/drawingml/2006/main" prst="rect">
          <a:avLst/>
        </a:prstGeom>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GB" sz="1600" b="1" dirty="0">
              <a:solidFill>
                <a:schemeClr val="bg1"/>
              </a:solidFill>
            </a:rPr>
            <a:t>15%</a:t>
          </a:r>
        </a:p>
        <a:p xmlns:a="http://schemas.openxmlformats.org/drawingml/2006/main">
          <a:pPr algn="ctr"/>
          <a:r>
            <a:rPr lang="en-GB" sz="1600" b="1" dirty="0">
              <a:solidFill>
                <a:schemeClr val="bg1"/>
              </a:solidFill>
            </a:rPr>
            <a:t>export</a:t>
          </a:r>
        </a:p>
      </cdr:txBody>
    </cdr:sp>
  </cdr:relSizeAnchor>
</c:userShapes>
</file>

<file path=ppt/drawings/drawing3.xml><?xml version="1.0" encoding="utf-8"?>
<c:userShapes xmlns:c="http://schemas.openxmlformats.org/drawingml/2006/chart">
  <cdr:relSizeAnchor xmlns:cdr="http://schemas.openxmlformats.org/drawingml/2006/chartDrawing">
    <cdr:from>
      <cdr:x>0.27577</cdr:x>
      <cdr:y>0.89424</cdr:y>
    </cdr:from>
    <cdr:to>
      <cdr:x>0.28555</cdr:x>
      <cdr:y>0.91824</cdr:y>
    </cdr:to>
    <cdr:sp macro="" textlink="">
      <cdr:nvSpPr>
        <cdr:cNvPr id="2" name="Rectangle 1">
          <a:extLst xmlns:a="http://schemas.openxmlformats.org/drawingml/2006/main">
            <a:ext uri="{FF2B5EF4-FFF2-40B4-BE49-F238E27FC236}">
              <a16:creationId xmlns:a16="http://schemas.microsoft.com/office/drawing/2014/main" id="{C31E69F7-9CDB-8AFF-FEA6-01FB33B9E411}"/>
            </a:ext>
          </a:extLst>
        </cdr:cNvPr>
        <cdr:cNvSpPr/>
      </cdr:nvSpPr>
      <cdr:spPr>
        <a:xfrm xmlns:a="http://schemas.openxmlformats.org/drawingml/2006/main">
          <a:off x="3043800" y="4297104"/>
          <a:ext cx="107945" cy="115327"/>
        </a:xfrm>
        <a:prstGeom xmlns:a="http://schemas.openxmlformats.org/drawingml/2006/main" prst="rect">
          <a:avLst/>
        </a:prstGeom>
        <a:solidFill xmlns:a="http://schemas.openxmlformats.org/drawingml/2006/main">
          <a:srgbClr val="6F6CB0"/>
        </a:solidFill>
        <a:ln xmlns:a="http://schemas.openxmlformats.org/drawingml/2006/main" w="9525">
          <a:solidFill>
            <a:srgbClr val="6F6CB0"/>
          </a:solidFill>
        </a:ln>
      </cdr:spPr>
      <cdr:style>
        <a:lnRef xmlns:a="http://schemas.openxmlformats.org/drawingml/2006/main" idx="2">
          <a:schemeClr val="accent1">
            <a:shade val="15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en-US"/>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B012A59-76F3-4821-B471-BA7D4A1CD261}" type="datetimeFigureOut">
              <a:rPr lang="en-AU" smtClean="0"/>
              <a:t>3/12/2025</a:t>
            </a:fld>
            <a:endParaRPr lang="en-AU"/>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CC57E16-AA82-4AC1-9810-19F146C6FFA5}" type="slidenum">
              <a:rPr lang="en-AU" smtClean="0"/>
              <a:t>‹N›</a:t>
            </a:fld>
            <a:endParaRPr lang="en-AU"/>
          </a:p>
        </p:txBody>
      </p:sp>
    </p:spTree>
    <p:extLst>
      <p:ext uri="{BB962C8B-B14F-4D97-AF65-F5344CB8AC3E}">
        <p14:creationId xmlns:p14="http://schemas.microsoft.com/office/powerpoint/2010/main" val="37639604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0CC57E16-AA82-4AC1-9810-19F146C6FFA5}" type="slidenum">
              <a:rPr lang="en-AU" smtClean="0"/>
              <a:t>1</a:t>
            </a:fld>
            <a:endParaRPr lang="en-AU"/>
          </a:p>
        </p:txBody>
      </p:sp>
    </p:spTree>
    <p:extLst>
      <p:ext uri="{BB962C8B-B14F-4D97-AF65-F5344CB8AC3E}">
        <p14:creationId xmlns:p14="http://schemas.microsoft.com/office/powerpoint/2010/main" val="310435962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The classical theory of comparative advantage in 1817.</a:t>
            </a:r>
          </a:p>
          <a:p>
            <a:r>
              <a:rPr lang="en-US"/>
              <a:t>Prices are equal to marginal costs.</a:t>
            </a:r>
            <a:endParaRPr lang="en-GB"/>
          </a:p>
          <a:p>
            <a:endParaRPr lang="en-GB"/>
          </a:p>
        </p:txBody>
      </p:sp>
      <p:sp>
        <p:nvSpPr>
          <p:cNvPr id="4" name="Slide Number Placeholder 3"/>
          <p:cNvSpPr>
            <a:spLocks noGrp="1"/>
          </p:cNvSpPr>
          <p:nvPr>
            <p:ph type="sldNum" sz="quarter" idx="5"/>
          </p:nvPr>
        </p:nvSpPr>
        <p:spPr/>
        <p:txBody>
          <a:bodyPr/>
          <a:lstStyle/>
          <a:p>
            <a:fld id="{0CC57E16-AA82-4AC1-9810-19F146C6FFA5}" type="slidenum">
              <a:rPr lang="en-AU" smtClean="0"/>
              <a:t>10</a:t>
            </a:fld>
            <a:endParaRPr lang="en-AU"/>
          </a:p>
        </p:txBody>
      </p:sp>
    </p:spTree>
    <p:extLst>
      <p:ext uri="{BB962C8B-B14F-4D97-AF65-F5344CB8AC3E}">
        <p14:creationId xmlns:p14="http://schemas.microsoft.com/office/powerpoint/2010/main" val="343632241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0CC57E16-AA82-4AC1-9810-19F146C6FFA5}" type="slidenum">
              <a:rPr lang="en-AU" smtClean="0"/>
              <a:t>11</a:t>
            </a:fld>
            <a:endParaRPr lang="en-AU"/>
          </a:p>
        </p:txBody>
      </p:sp>
    </p:spTree>
    <p:extLst>
      <p:ext uri="{BB962C8B-B14F-4D97-AF65-F5344CB8AC3E}">
        <p14:creationId xmlns:p14="http://schemas.microsoft.com/office/powerpoint/2010/main" val="140621277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0CC57E16-AA82-4AC1-9810-19F146C6FFA5}" type="slidenum">
              <a:rPr lang="en-AU" smtClean="0"/>
              <a:t>12</a:t>
            </a:fld>
            <a:endParaRPr lang="en-AU"/>
          </a:p>
        </p:txBody>
      </p:sp>
    </p:spTree>
    <p:extLst>
      <p:ext uri="{BB962C8B-B14F-4D97-AF65-F5344CB8AC3E}">
        <p14:creationId xmlns:p14="http://schemas.microsoft.com/office/powerpoint/2010/main" val="80433954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In Ricardo’s example, Great Britain has superior technology in cloth while Portugal in wine – but what gives rise to this pattern?</a:t>
            </a:r>
            <a:endParaRPr lang="en-GB"/>
          </a:p>
          <a:p>
            <a:r>
              <a:rPr lang="en-GB"/>
              <a:t>Two Swedish economists. Theory published in 1933.</a:t>
            </a:r>
          </a:p>
        </p:txBody>
      </p:sp>
      <p:sp>
        <p:nvSpPr>
          <p:cNvPr id="4" name="Slide Number Placeholder 3"/>
          <p:cNvSpPr>
            <a:spLocks noGrp="1"/>
          </p:cNvSpPr>
          <p:nvPr>
            <p:ph type="sldNum" sz="quarter" idx="5"/>
          </p:nvPr>
        </p:nvSpPr>
        <p:spPr/>
        <p:txBody>
          <a:bodyPr/>
          <a:lstStyle/>
          <a:p>
            <a:fld id="{0CC57E16-AA82-4AC1-9810-19F146C6FFA5}" type="slidenum">
              <a:rPr lang="en-AU" smtClean="0"/>
              <a:t>13</a:t>
            </a:fld>
            <a:endParaRPr lang="en-AU"/>
          </a:p>
        </p:txBody>
      </p:sp>
    </p:spTree>
    <p:extLst>
      <p:ext uri="{BB962C8B-B14F-4D97-AF65-F5344CB8AC3E}">
        <p14:creationId xmlns:p14="http://schemas.microsoft.com/office/powerpoint/2010/main" val="137091180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0CC57E16-AA82-4AC1-9810-19F146C6FFA5}" type="slidenum">
              <a:rPr lang="en-AU" smtClean="0"/>
              <a:t>14</a:t>
            </a:fld>
            <a:endParaRPr lang="en-AU"/>
          </a:p>
        </p:txBody>
      </p:sp>
    </p:spTree>
    <p:extLst>
      <p:ext uri="{BB962C8B-B14F-4D97-AF65-F5344CB8AC3E}">
        <p14:creationId xmlns:p14="http://schemas.microsoft.com/office/powerpoint/2010/main" val="428431817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0CC57E16-AA82-4AC1-9810-19F146C6FFA5}" type="slidenum">
              <a:rPr lang="en-AU" smtClean="0"/>
              <a:t>15</a:t>
            </a:fld>
            <a:endParaRPr lang="en-AU"/>
          </a:p>
        </p:txBody>
      </p:sp>
    </p:spTree>
    <p:extLst>
      <p:ext uri="{BB962C8B-B14F-4D97-AF65-F5344CB8AC3E}">
        <p14:creationId xmlns:p14="http://schemas.microsoft.com/office/powerpoint/2010/main" val="229562446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0CC57E16-AA82-4AC1-9810-19F146C6FFA5}" type="slidenum">
              <a:rPr lang="en-AU" smtClean="0"/>
              <a:t>16</a:t>
            </a:fld>
            <a:endParaRPr lang="en-AU"/>
          </a:p>
        </p:txBody>
      </p:sp>
    </p:spTree>
    <p:extLst>
      <p:ext uri="{BB962C8B-B14F-4D97-AF65-F5344CB8AC3E}">
        <p14:creationId xmlns:p14="http://schemas.microsoft.com/office/powerpoint/2010/main" val="307754443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0CC57E16-AA82-4AC1-9810-19F146C6FFA5}" type="slidenum">
              <a:rPr lang="en-AU" smtClean="0"/>
              <a:t>17</a:t>
            </a:fld>
            <a:endParaRPr lang="en-AU"/>
          </a:p>
        </p:txBody>
      </p:sp>
    </p:spTree>
    <p:extLst>
      <p:ext uri="{BB962C8B-B14F-4D97-AF65-F5344CB8AC3E}">
        <p14:creationId xmlns:p14="http://schemas.microsoft.com/office/powerpoint/2010/main" val="347221284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0CC57E16-AA82-4AC1-9810-19F146C6FFA5}" type="slidenum">
              <a:rPr lang="en-AU" smtClean="0"/>
              <a:t>18</a:t>
            </a:fld>
            <a:endParaRPr lang="en-AU"/>
          </a:p>
        </p:txBody>
      </p:sp>
    </p:spTree>
    <p:extLst>
      <p:ext uri="{BB962C8B-B14F-4D97-AF65-F5344CB8AC3E}">
        <p14:creationId xmlns:p14="http://schemas.microsoft.com/office/powerpoint/2010/main" val="72143369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So far, the theories are based on country differences. How come then that we observe trade between Germany and France?</a:t>
            </a:r>
          </a:p>
          <a:p>
            <a:r>
              <a:rPr lang="en-US"/>
              <a:t>Paul Krugman received a Nobel prize in economics in 2008 for this work.</a:t>
            </a:r>
            <a:endParaRPr lang="en-GB"/>
          </a:p>
        </p:txBody>
      </p:sp>
      <p:sp>
        <p:nvSpPr>
          <p:cNvPr id="4" name="Slide Number Placeholder 3"/>
          <p:cNvSpPr>
            <a:spLocks noGrp="1"/>
          </p:cNvSpPr>
          <p:nvPr>
            <p:ph type="sldNum" sz="quarter" idx="5"/>
          </p:nvPr>
        </p:nvSpPr>
        <p:spPr/>
        <p:txBody>
          <a:bodyPr/>
          <a:lstStyle/>
          <a:p>
            <a:fld id="{0CC57E16-AA82-4AC1-9810-19F146C6FFA5}" type="slidenum">
              <a:rPr lang="en-AU" smtClean="0"/>
              <a:t>19</a:t>
            </a:fld>
            <a:endParaRPr lang="en-AU"/>
          </a:p>
        </p:txBody>
      </p:sp>
    </p:spTree>
    <p:extLst>
      <p:ext uri="{BB962C8B-B14F-4D97-AF65-F5344CB8AC3E}">
        <p14:creationId xmlns:p14="http://schemas.microsoft.com/office/powerpoint/2010/main" val="2346448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0CC57E16-AA82-4AC1-9810-19F146C6FFA5}" type="slidenum">
              <a:rPr lang="en-AU" smtClean="0"/>
              <a:t>2</a:t>
            </a:fld>
            <a:endParaRPr lang="en-AU"/>
          </a:p>
        </p:txBody>
      </p:sp>
    </p:spTree>
    <p:extLst>
      <p:ext uri="{BB962C8B-B14F-4D97-AF65-F5344CB8AC3E}">
        <p14:creationId xmlns:p14="http://schemas.microsoft.com/office/powerpoint/2010/main" val="316843141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a:t>In France, more than three quarters of manufacturing trade can be regarded as intra-industry trade.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ltLang="en-US"/>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a:t>Krugman’s theory rests upon an important concept – product differentiation.</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a:t>Previous theories abstract from product differentiation – a wine could be objectively better or worse but there were no varieties and therefore no preferences for different producers/locations. In reality</a:t>
            </a:r>
            <a:r>
              <a:rPr lang="cs-CZ" altLang="en-US"/>
              <a:t>,</a:t>
            </a:r>
            <a:r>
              <a:rPr lang="en-US" altLang="en-US"/>
              <a:t> there are many different varieties of wine and each consumer may prefer a different variety. This is in contrast to e.g. electricity which is a homogeneous product.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en-US"/>
              <a:t>The existence of varieties is important for market competition and thus the price level – the following slides provide a primer in how markets work – how demand and supply together determine the market price.</a:t>
            </a:r>
          </a:p>
          <a:p>
            <a:endParaRPr lang="en-GB"/>
          </a:p>
        </p:txBody>
      </p:sp>
      <p:sp>
        <p:nvSpPr>
          <p:cNvPr id="4" name="Slide Number Placeholder 3"/>
          <p:cNvSpPr>
            <a:spLocks noGrp="1"/>
          </p:cNvSpPr>
          <p:nvPr>
            <p:ph type="sldNum" sz="quarter" idx="5"/>
          </p:nvPr>
        </p:nvSpPr>
        <p:spPr/>
        <p:txBody>
          <a:bodyPr/>
          <a:lstStyle/>
          <a:p>
            <a:fld id="{0CC57E16-AA82-4AC1-9810-19F146C6FFA5}" type="slidenum">
              <a:rPr lang="en-AU" smtClean="0"/>
              <a:t>20</a:t>
            </a:fld>
            <a:endParaRPr lang="en-AU"/>
          </a:p>
        </p:txBody>
      </p:sp>
    </p:spTree>
    <p:extLst>
      <p:ext uri="{BB962C8B-B14F-4D97-AF65-F5344CB8AC3E}">
        <p14:creationId xmlns:p14="http://schemas.microsoft.com/office/powerpoint/2010/main" val="340015431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Example: </a:t>
            </a:r>
          </a:p>
          <a:p>
            <a:r>
              <a:rPr lang="en-GB"/>
              <a:t>The services of interior designers </a:t>
            </a:r>
          </a:p>
          <a:p>
            <a:r>
              <a:rPr lang="en-GB"/>
              <a:t>– no fixed costs of production, all you pay for is their time, aka labour. </a:t>
            </a:r>
          </a:p>
          <a:p>
            <a:r>
              <a:rPr lang="en-GB"/>
              <a:t>- every consumer has different taste – the more designers there are, the more likely each consumer is to find a good match =&gt; consumers favour a market with many designers</a:t>
            </a:r>
          </a:p>
          <a:p>
            <a:pPr marL="0" indent="0">
              <a:buFontTx/>
              <a:buNone/>
            </a:pPr>
            <a:r>
              <a:rPr lang="en-GB"/>
              <a:t>- by-product: the more designers there are, the fiercer the competition and the lower the price each of them can charge. But since their only production cost is their time, it will be profitable for them to enter the market as long as the opportunity cost of their time is lower (we assume it is the same for all designers). </a:t>
            </a:r>
          </a:p>
          <a:p>
            <a:pPr marL="0" indent="0">
              <a:buFontTx/>
              <a:buNone/>
            </a:pPr>
            <a:endParaRPr lang="en-GB"/>
          </a:p>
          <a:p>
            <a:pPr marL="0" indent="0">
              <a:buFontTx/>
              <a:buNone/>
            </a:pPr>
            <a:r>
              <a:rPr lang="en-GB"/>
              <a:t>Now assume that each interior designer needs to rent a studio, i.e. they have a production cost that they have to pay irrespective of how many services they sell. It will be profitable for them to enter the market only if they can sell a certain minimum amount of their services (that is the amount that at least covers the rent for the studio) &amp; the more a designer produces the lower its average production cost (the rent is more and more diluted) =&gt; without product differentiation the market would tend towards monopoly. </a:t>
            </a:r>
          </a:p>
        </p:txBody>
      </p:sp>
      <p:sp>
        <p:nvSpPr>
          <p:cNvPr id="4" name="Slide Number Placeholder 3"/>
          <p:cNvSpPr>
            <a:spLocks noGrp="1"/>
          </p:cNvSpPr>
          <p:nvPr>
            <p:ph type="sldNum" sz="quarter" idx="5"/>
          </p:nvPr>
        </p:nvSpPr>
        <p:spPr/>
        <p:txBody>
          <a:bodyPr/>
          <a:lstStyle/>
          <a:p>
            <a:fld id="{0CC57E16-AA82-4AC1-9810-19F146C6FFA5}" type="slidenum">
              <a:rPr lang="en-AU" smtClean="0"/>
              <a:t>21</a:t>
            </a:fld>
            <a:endParaRPr lang="en-AU"/>
          </a:p>
        </p:txBody>
      </p:sp>
    </p:spTree>
    <p:extLst>
      <p:ext uri="{BB962C8B-B14F-4D97-AF65-F5344CB8AC3E}">
        <p14:creationId xmlns:p14="http://schemas.microsoft.com/office/powerpoint/2010/main" val="34155204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0CC57E16-AA82-4AC1-9810-19F146C6FFA5}" type="slidenum">
              <a:rPr lang="en-AU" smtClean="0"/>
              <a:t>22</a:t>
            </a:fld>
            <a:endParaRPr lang="en-AU"/>
          </a:p>
        </p:txBody>
      </p:sp>
    </p:spTree>
    <p:extLst>
      <p:ext uri="{BB962C8B-B14F-4D97-AF65-F5344CB8AC3E}">
        <p14:creationId xmlns:p14="http://schemas.microsoft.com/office/powerpoint/2010/main" val="40553731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sz="1200"/>
              <a:t>Consumers become more price sensitive because there are more varieties =&gt; increased competition drives the price down.</a:t>
            </a:r>
          </a:p>
          <a:p>
            <a:r>
              <a:rPr lang="en-US" altLang="en-US" sz="1200"/>
              <a:t>Some firms will exit because the lower revenues do not cover costs anymore.</a:t>
            </a:r>
          </a:p>
          <a:p>
            <a:endParaRPr lang="en-US" altLang="en-US" sz="1200"/>
          </a:p>
          <a:p>
            <a:r>
              <a:rPr lang="en-GB" sz="1200"/>
              <a:t>With the same amount of global resources production grows because less resources are “wasted” on fixed costs.</a:t>
            </a:r>
          </a:p>
        </p:txBody>
      </p:sp>
      <p:sp>
        <p:nvSpPr>
          <p:cNvPr id="4" name="Slide Number Placeholder 3"/>
          <p:cNvSpPr>
            <a:spLocks noGrp="1"/>
          </p:cNvSpPr>
          <p:nvPr>
            <p:ph type="sldNum" sz="quarter" idx="5"/>
          </p:nvPr>
        </p:nvSpPr>
        <p:spPr/>
        <p:txBody>
          <a:bodyPr/>
          <a:lstStyle/>
          <a:p>
            <a:fld id="{0CC57E16-AA82-4AC1-9810-19F146C6FFA5}" type="slidenum">
              <a:rPr lang="en-AU" smtClean="0"/>
              <a:t>23</a:t>
            </a:fld>
            <a:endParaRPr lang="en-AU"/>
          </a:p>
        </p:txBody>
      </p:sp>
    </p:spTree>
    <p:extLst>
      <p:ext uri="{BB962C8B-B14F-4D97-AF65-F5344CB8AC3E}">
        <p14:creationId xmlns:p14="http://schemas.microsoft.com/office/powerpoint/2010/main" val="179345810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ltLang="en-US" sz="2400"/>
          </a:p>
          <a:p>
            <a:endParaRPr lang="en-GB"/>
          </a:p>
        </p:txBody>
      </p:sp>
      <p:sp>
        <p:nvSpPr>
          <p:cNvPr id="4" name="Slide Number Placeholder 3"/>
          <p:cNvSpPr>
            <a:spLocks noGrp="1"/>
          </p:cNvSpPr>
          <p:nvPr>
            <p:ph type="sldNum" sz="quarter" idx="5"/>
          </p:nvPr>
        </p:nvSpPr>
        <p:spPr/>
        <p:txBody>
          <a:bodyPr/>
          <a:lstStyle/>
          <a:p>
            <a:fld id="{0CC57E16-AA82-4AC1-9810-19F146C6FFA5}" type="slidenum">
              <a:rPr lang="en-AU" smtClean="0"/>
              <a:t>24</a:t>
            </a:fld>
            <a:endParaRPr lang="en-AU"/>
          </a:p>
        </p:txBody>
      </p:sp>
    </p:spTree>
    <p:extLst>
      <p:ext uri="{BB962C8B-B14F-4D97-AF65-F5344CB8AC3E}">
        <p14:creationId xmlns:p14="http://schemas.microsoft.com/office/powerpoint/2010/main" val="306993767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Krugman’s theory won him the Nobel prize in economics. It can explain aggregate, industry-level trade patterns. However, not all firms in an industry react the same to trade liberalization.</a:t>
            </a:r>
            <a:endParaRPr lang="en-GB"/>
          </a:p>
        </p:txBody>
      </p:sp>
      <p:sp>
        <p:nvSpPr>
          <p:cNvPr id="4" name="Slide Number Placeholder 3"/>
          <p:cNvSpPr>
            <a:spLocks noGrp="1"/>
          </p:cNvSpPr>
          <p:nvPr>
            <p:ph type="sldNum" sz="quarter" idx="5"/>
          </p:nvPr>
        </p:nvSpPr>
        <p:spPr/>
        <p:txBody>
          <a:bodyPr/>
          <a:lstStyle/>
          <a:p>
            <a:fld id="{0CC57E16-AA82-4AC1-9810-19F146C6FFA5}" type="slidenum">
              <a:rPr lang="en-AU" smtClean="0"/>
              <a:t>25</a:t>
            </a:fld>
            <a:endParaRPr lang="en-AU"/>
          </a:p>
        </p:txBody>
      </p:sp>
    </p:spTree>
    <p:extLst>
      <p:ext uri="{BB962C8B-B14F-4D97-AF65-F5344CB8AC3E}">
        <p14:creationId xmlns:p14="http://schemas.microsoft.com/office/powerpoint/2010/main" val="2294033445"/>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ltLang="en-US" sz="2400"/>
          </a:p>
          <a:p>
            <a:endParaRPr lang="en-GB"/>
          </a:p>
        </p:txBody>
      </p:sp>
      <p:sp>
        <p:nvSpPr>
          <p:cNvPr id="4" name="Slide Number Placeholder 3"/>
          <p:cNvSpPr>
            <a:spLocks noGrp="1"/>
          </p:cNvSpPr>
          <p:nvPr>
            <p:ph type="sldNum" sz="quarter" idx="5"/>
          </p:nvPr>
        </p:nvSpPr>
        <p:spPr/>
        <p:txBody>
          <a:bodyPr/>
          <a:lstStyle/>
          <a:p>
            <a:fld id="{0CC57E16-AA82-4AC1-9810-19F146C6FFA5}" type="slidenum">
              <a:rPr lang="en-AU" smtClean="0"/>
              <a:t>26</a:t>
            </a:fld>
            <a:endParaRPr lang="en-AU"/>
          </a:p>
        </p:txBody>
      </p:sp>
    </p:spTree>
    <p:extLst>
      <p:ext uri="{BB962C8B-B14F-4D97-AF65-F5344CB8AC3E}">
        <p14:creationId xmlns:p14="http://schemas.microsoft.com/office/powerpoint/2010/main" val="21452021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ltLang="en-US" sz="2400"/>
          </a:p>
          <a:p>
            <a:endParaRPr lang="en-GB"/>
          </a:p>
        </p:txBody>
      </p:sp>
      <p:sp>
        <p:nvSpPr>
          <p:cNvPr id="4" name="Slide Number Placeholder 3"/>
          <p:cNvSpPr>
            <a:spLocks noGrp="1"/>
          </p:cNvSpPr>
          <p:nvPr>
            <p:ph type="sldNum" sz="quarter" idx="5"/>
          </p:nvPr>
        </p:nvSpPr>
        <p:spPr/>
        <p:txBody>
          <a:bodyPr/>
          <a:lstStyle/>
          <a:p>
            <a:fld id="{0CC57E16-AA82-4AC1-9810-19F146C6FFA5}" type="slidenum">
              <a:rPr lang="en-AU" smtClean="0"/>
              <a:t>27</a:t>
            </a:fld>
            <a:endParaRPr lang="en-AU"/>
          </a:p>
        </p:txBody>
      </p:sp>
    </p:spTree>
    <p:extLst>
      <p:ext uri="{BB962C8B-B14F-4D97-AF65-F5344CB8AC3E}">
        <p14:creationId xmlns:p14="http://schemas.microsoft.com/office/powerpoint/2010/main" val="67431013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ltLang="en-US" sz="2400"/>
          </a:p>
          <a:p>
            <a:endParaRPr lang="en-GB"/>
          </a:p>
        </p:txBody>
      </p:sp>
      <p:sp>
        <p:nvSpPr>
          <p:cNvPr id="4" name="Slide Number Placeholder 3"/>
          <p:cNvSpPr>
            <a:spLocks noGrp="1"/>
          </p:cNvSpPr>
          <p:nvPr>
            <p:ph type="sldNum" sz="quarter" idx="5"/>
          </p:nvPr>
        </p:nvSpPr>
        <p:spPr/>
        <p:txBody>
          <a:bodyPr/>
          <a:lstStyle/>
          <a:p>
            <a:fld id="{0CC57E16-AA82-4AC1-9810-19F146C6FFA5}" type="slidenum">
              <a:rPr lang="en-AU" smtClean="0"/>
              <a:t>28</a:t>
            </a:fld>
            <a:endParaRPr lang="en-AU"/>
          </a:p>
        </p:txBody>
      </p:sp>
    </p:spTree>
    <p:extLst>
      <p:ext uri="{BB962C8B-B14F-4D97-AF65-F5344CB8AC3E}">
        <p14:creationId xmlns:p14="http://schemas.microsoft.com/office/powerpoint/2010/main" val="267295686"/>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sz="1200"/>
              <a:t>Size of a firm corresponds to its productivity – more productive firms capture larger share of the market and become bigger.</a:t>
            </a:r>
          </a:p>
          <a:p>
            <a:r>
              <a:rPr lang="en-US" altLang="en-US" sz="1200"/>
              <a:t>Productivity can be lower production costs or better quality for the same cost.</a:t>
            </a:r>
          </a:p>
          <a:p>
            <a:endParaRPr lang="en-GB"/>
          </a:p>
        </p:txBody>
      </p:sp>
      <p:sp>
        <p:nvSpPr>
          <p:cNvPr id="4" name="Slide Number Placeholder 3"/>
          <p:cNvSpPr>
            <a:spLocks noGrp="1"/>
          </p:cNvSpPr>
          <p:nvPr>
            <p:ph type="sldNum" sz="quarter" idx="5"/>
          </p:nvPr>
        </p:nvSpPr>
        <p:spPr/>
        <p:txBody>
          <a:bodyPr/>
          <a:lstStyle/>
          <a:p>
            <a:fld id="{0CC57E16-AA82-4AC1-9810-19F146C6FFA5}" type="slidenum">
              <a:rPr lang="en-AU" smtClean="0"/>
              <a:t>29</a:t>
            </a:fld>
            <a:endParaRPr lang="en-AU"/>
          </a:p>
        </p:txBody>
      </p:sp>
    </p:spTree>
    <p:extLst>
      <p:ext uri="{BB962C8B-B14F-4D97-AF65-F5344CB8AC3E}">
        <p14:creationId xmlns:p14="http://schemas.microsoft.com/office/powerpoint/2010/main" val="941116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0CC57E16-AA82-4AC1-9810-19F146C6FFA5}" type="slidenum">
              <a:rPr lang="en-AU" smtClean="0"/>
              <a:t>3</a:t>
            </a:fld>
            <a:endParaRPr lang="en-AU"/>
          </a:p>
        </p:txBody>
      </p:sp>
    </p:spTree>
    <p:extLst>
      <p:ext uri="{BB962C8B-B14F-4D97-AF65-F5344CB8AC3E}">
        <p14:creationId xmlns:p14="http://schemas.microsoft.com/office/powerpoint/2010/main" val="367543699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en-US" sz="1200"/>
              <a:t>Most productive firms will expand and export (the new export market makes up for a tougher competition from imports at home)</a:t>
            </a:r>
          </a:p>
          <a:p>
            <a:r>
              <a:rPr lang="en-US" altLang="en-US" sz="1200"/>
              <a:t>Less productive firms will shrink in the face of import competition (they don’t export because their scale is too small to pay the fixed cost of exporting).</a:t>
            </a:r>
          </a:p>
          <a:p>
            <a:r>
              <a:rPr lang="en-US" altLang="en-US" sz="1200"/>
              <a:t>The least productive firms will exit the market because of import competition and competition for production factors from the expanding exporting firms.</a:t>
            </a:r>
          </a:p>
          <a:p>
            <a:endParaRPr lang="en-GB"/>
          </a:p>
        </p:txBody>
      </p:sp>
      <p:sp>
        <p:nvSpPr>
          <p:cNvPr id="4" name="Slide Number Placeholder 3"/>
          <p:cNvSpPr>
            <a:spLocks noGrp="1"/>
          </p:cNvSpPr>
          <p:nvPr>
            <p:ph type="sldNum" sz="quarter" idx="5"/>
          </p:nvPr>
        </p:nvSpPr>
        <p:spPr/>
        <p:txBody>
          <a:bodyPr/>
          <a:lstStyle/>
          <a:p>
            <a:fld id="{0CC57E16-AA82-4AC1-9810-19F146C6FFA5}" type="slidenum">
              <a:rPr lang="en-AU" smtClean="0"/>
              <a:t>30</a:t>
            </a:fld>
            <a:endParaRPr lang="en-AU"/>
          </a:p>
        </p:txBody>
      </p:sp>
    </p:spTree>
    <p:extLst>
      <p:ext uri="{BB962C8B-B14F-4D97-AF65-F5344CB8AC3E}">
        <p14:creationId xmlns:p14="http://schemas.microsoft.com/office/powerpoint/2010/main" val="869063448"/>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ltLang="en-US" sz="2400"/>
          </a:p>
          <a:p>
            <a:endParaRPr lang="en-GB"/>
          </a:p>
        </p:txBody>
      </p:sp>
      <p:sp>
        <p:nvSpPr>
          <p:cNvPr id="4" name="Slide Number Placeholder 3"/>
          <p:cNvSpPr>
            <a:spLocks noGrp="1"/>
          </p:cNvSpPr>
          <p:nvPr>
            <p:ph type="sldNum" sz="quarter" idx="5"/>
          </p:nvPr>
        </p:nvSpPr>
        <p:spPr/>
        <p:txBody>
          <a:bodyPr/>
          <a:lstStyle/>
          <a:p>
            <a:fld id="{0CC57E16-AA82-4AC1-9810-19F146C6FFA5}" type="slidenum">
              <a:rPr lang="en-AU" smtClean="0"/>
              <a:t>31</a:t>
            </a:fld>
            <a:endParaRPr lang="en-AU"/>
          </a:p>
        </p:txBody>
      </p:sp>
    </p:spTree>
    <p:extLst>
      <p:ext uri="{BB962C8B-B14F-4D97-AF65-F5344CB8AC3E}">
        <p14:creationId xmlns:p14="http://schemas.microsoft.com/office/powerpoint/2010/main" val="579709425"/>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Allocation of resources to more productive sectors and to more productive firms</a:t>
            </a:r>
          </a:p>
          <a:p>
            <a:r>
              <a:rPr lang="en-GB"/>
              <a:t>Less resources spent on fixed costs</a:t>
            </a:r>
          </a:p>
          <a:p>
            <a:r>
              <a:rPr lang="en-GB"/>
              <a:t>Lower mark-ups </a:t>
            </a:r>
          </a:p>
          <a:p>
            <a:endParaRPr lang="en-GB"/>
          </a:p>
        </p:txBody>
      </p:sp>
      <p:sp>
        <p:nvSpPr>
          <p:cNvPr id="4" name="Slide Number Placeholder 3"/>
          <p:cNvSpPr>
            <a:spLocks noGrp="1"/>
          </p:cNvSpPr>
          <p:nvPr>
            <p:ph type="sldNum" sz="quarter" idx="5"/>
          </p:nvPr>
        </p:nvSpPr>
        <p:spPr/>
        <p:txBody>
          <a:bodyPr/>
          <a:lstStyle/>
          <a:p>
            <a:fld id="{0CC57E16-AA82-4AC1-9810-19F146C6FFA5}" type="slidenum">
              <a:rPr lang="en-AU" smtClean="0"/>
              <a:t>32</a:t>
            </a:fld>
            <a:endParaRPr lang="en-AU"/>
          </a:p>
        </p:txBody>
      </p:sp>
    </p:spTree>
    <p:extLst>
      <p:ext uri="{BB962C8B-B14F-4D97-AF65-F5344CB8AC3E}">
        <p14:creationId xmlns:p14="http://schemas.microsoft.com/office/powerpoint/2010/main" val="14186299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err="1"/>
              <a:t>Amiti</a:t>
            </a:r>
            <a:r>
              <a:rPr lang="en-US"/>
              <a:t>, Mary &amp; Dai, Mi &amp; </a:t>
            </a:r>
            <a:r>
              <a:rPr lang="en-US" err="1"/>
              <a:t>Feenstra</a:t>
            </a:r>
            <a:r>
              <a:rPr lang="en-US"/>
              <a:t>, Robert C. &amp; Romalis, John, 2020. "How did China's WTO entry affect U.S. prices?," Journal of International Economics, Elsevier, vol. 126(C)</a:t>
            </a:r>
          </a:p>
          <a:p>
            <a:endParaRPr lang="en-US"/>
          </a:p>
          <a:p>
            <a:pPr marL="171450" indent="-171450">
              <a:buFont typeface="Arial" panose="020B0604020202020204" pitchFamily="34" charset="0"/>
              <a:buChar char="•"/>
            </a:pPr>
            <a:r>
              <a:rPr lang="en-US"/>
              <a:t>Keller, Wolfgang, 2002. "Trade and the Transmission of Technology," Journal of Economic Growth, Springer, vol. 7(1), pages 5-24, March.</a:t>
            </a:r>
          </a:p>
          <a:p>
            <a:pPr marL="171450" indent="-171450">
              <a:buFont typeface="Arial" panose="020B0604020202020204" pitchFamily="34" charset="0"/>
              <a:buChar char="•"/>
            </a:pPr>
            <a:r>
              <a:rPr lang="en-US"/>
              <a:t>Mary </a:t>
            </a:r>
            <a:r>
              <a:rPr lang="en-US" err="1"/>
              <a:t>Amiti</a:t>
            </a:r>
            <a:r>
              <a:rPr lang="en-US"/>
              <a:t> &amp; </a:t>
            </a:r>
            <a:r>
              <a:rPr lang="en-US" err="1"/>
              <a:t>Jozef</a:t>
            </a:r>
            <a:r>
              <a:rPr lang="en-US"/>
              <a:t> </a:t>
            </a:r>
            <a:r>
              <a:rPr lang="en-US" err="1"/>
              <a:t>Konings</a:t>
            </a:r>
            <a:r>
              <a:rPr lang="en-US"/>
              <a:t>, 2007. "Trade Liberalization, Intermediate Inputs, and Productivity: Evidence from Indonesia," American Economic Review, American Economic Association, vol. 97(5), pages 1611-1638, December.</a:t>
            </a:r>
          </a:p>
          <a:p>
            <a:pPr marL="171450" indent="-171450">
              <a:buFont typeface="Arial" panose="020B0604020202020204" pitchFamily="34" charset="0"/>
              <a:buChar char="•"/>
            </a:pPr>
            <a:r>
              <a:rPr lang="en-US"/>
              <a:t>Kasahara, Hiroyuki &amp; Rodrigue, Joel, 2008. "Does the use of imported intermediates increase productivity? Plant-level evidence," Journal of Development Economics, Elsevier, vol. 87(1), pages 106-118, August.</a:t>
            </a:r>
          </a:p>
          <a:p>
            <a:pPr marL="171450" indent="-171450">
              <a:buFont typeface="Arial" panose="020B0604020202020204" pitchFamily="34" charset="0"/>
              <a:buChar char="•"/>
            </a:pPr>
            <a:r>
              <a:rPr lang="en-GB" err="1"/>
              <a:t>Nishioka</a:t>
            </a:r>
            <a:r>
              <a:rPr lang="en-GB"/>
              <a:t>, </a:t>
            </a:r>
            <a:r>
              <a:rPr lang="en-GB" err="1"/>
              <a:t>Shuichiro</a:t>
            </a:r>
            <a:r>
              <a:rPr lang="en-GB"/>
              <a:t> &amp; Ripoll, Marla, 2012. "Productivity, trade and the R&amp;D content of intermediate inputs," European Economic Review, Elsevier, vol. 56(8), pages 1573-1592.</a:t>
            </a:r>
          </a:p>
          <a:p>
            <a:pPr marL="171450" indent="-171450">
              <a:buFont typeface="Arial" panose="020B0604020202020204" pitchFamily="34" charset="0"/>
              <a:buChar char="•"/>
            </a:pPr>
            <a:r>
              <a:rPr lang="en-GB"/>
              <a:t>Pinelopi Koujianou Goldberg &amp; Amit Kumar Khandelwal &amp; Nina </a:t>
            </a:r>
            <a:r>
              <a:rPr lang="en-GB" err="1"/>
              <a:t>Pavcnik</a:t>
            </a:r>
            <a:r>
              <a:rPr lang="en-GB"/>
              <a:t> &amp; </a:t>
            </a:r>
            <a:r>
              <a:rPr lang="en-GB" err="1"/>
              <a:t>Petia</a:t>
            </a:r>
            <a:r>
              <a:rPr lang="en-GB"/>
              <a:t> </a:t>
            </a:r>
            <a:r>
              <a:rPr lang="en-GB" err="1"/>
              <a:t>Topalova</a:t>
            </a:r>
            <a:r>
              <a:rPr lang="en-GB"/>
              <a:t>, 2010. "Imported Intermediate Inputs and Domestic Product Growth: Evidence from India," The Quarterly Journal of Economics, Oxford University Press, vol. 125(4), pages 1727-1767.</a:t>
            </a:r>
          </a:p>
          <a:p>
            <a:endParaRPr lang="en-GB"/>
          </a:p>
          <a:p>
            <a:pPr marL="171450" indent="-171450">
              <a:buFont typeface="Arial" panose="020B0604020202020204" pitchFamily="34" charset="0"/>
              <a:buChar char="•"/>
            </a:pPr>
            <a:r>
              <a:rPr lang="en-US"/>
              <a:t>James </a:t>
            </a:r>
            <a:r>
              <a:rPr lang="en-US" err="1"/>
              <a:t>Feyrer</a:t>
            </a:r>
            <a:r>
              <a:rPr lang="en-US"/>
              <a:t>, 2019. "Trade and Income—Exploiting Time Series in Geography," American Economic Journal: Applied Economics, American Economic Association, vol. 11(4), pages 1-35, October.</a:t>
            </a:r>
            <a:endParaRPr lang="en-GB"/>
          </a:p>
        </p:txBody>
      </p:sp>
      <p:sp>
        <p:nvSpPr>
          <p:cNvPr id="4" name="Slide Number Placeholder 3"/>
          <p:cNvSpPr>
            <a:spLocks noGrp="1"/>
          </p:cNvSpPr>
          <p:nvPr>
            <p:ph type="sldNum" sz="quarter" idx="5"/>
          </p:nvPr>
        </p:nvSpPr>
        <p:spPr/>
        <p:txBody>
          <a:bodyPr/>
          <a:lstStyle/>
          <a:p>
            <a:fld id="{0CC57E16-AA82-4AC1-9810-19F146C6FFA5}" type="slidenum">
              <a:rPr lang="en-AU" smtClean="0"/>
              <a:t>33</a:t>
            </a:fld>
            <a:endParaRPr lang="en-AU"/>
          </a:p>
        </p:txBody>
      </p:sp>
    </p:spTree>
    <p:extLst>
      <p:ext uri="{BB962C8B-B14F-4D97-AF65-F5344CB8AC3E}">
        <p14:creationId xmlns:p14="http://schemas.microsoft.com/office/powerpoint/2010/main" val="2294746797"/>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1262063"/>
            <a:ext cx="5953125" cy="3349625"/>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GB">
                <a:solidFill>
                  <a:schemeClr val="bg1">
                    <a:lumMod val="65000"/>
                  </a:schemeClr>
                </a:solidFill>
              </a:rPr>
              <a:t>A striking feature of the last 30 years since the creation of the WTO is income </a:t>
            </a:r>
            <a:r>
              <a:rPr lang="en-GB" b="1">
                <a:solidFill>
                  <a:schemeClr val="bg1">
                    <a:lumMod val="65000"/>
                  </a:schemeClr>
                </a:solidFill>
              </a:rPr>
              <a:t>convergence</a:t>
            </a:r>
            <a:r>
              <a:rPr lang="en-GB">
                <a:solidFill>
                  <a:schemeClr val="bg1">
                    <a:lumMod val="65000"/>
                  </a:schemeClr>
                </a:solidFill>
              </a:rPr>
              <a:t> between low- and middle-income economies and high-income economies</a:t>
            </a:r>
            <a:r>
              <a:rPr lang="en-GB"/>
              <a:t>.</a:t>
            </a:r>
          </a:p>
          <a:p>
            <a:pPr marL="628650" lvl="1" indent="-171450">
              <a:buFont typeface="Arial" panose="020B0604020202020204" pitchFamily="34" charset="0"/>
              <a:buChar char="•"/>
            </a:pPr>
            <a:r>
              <a:rPr lang="en-GB"/>
              <a:t>GDP per capita in </a:t>
            </a:r>
            <a:r>
              <a:rPr lang="en-GB">
                <a:solidFill>
                  <a:schemeClr val="bg1">
                    <a:lumMod val="65000"/>
                  </a:schemeClr>
                </a:solidFill>
              </a:rPr>
              <a:t>low- and middle-income economies </a:t>
            </a:r>
            <a:r>
              <a:rPr lang="en-GB"/>
              <a:t>tripled, while the global GDP per capita increased by 65%</a:t>
            </a:r>
          </a:p>
          <a:p>
            <a:pPr marL="628650" lvl="1" indent="-171450">
              <a:buFont typeface="Arial" panose="020B0604020202020204" pitchFamily="34" charset="0"/>
              <a:buChar char="•"/>
            </a:pPr>
            <a:r>
              <a:rPr lang="en-GB"/>
              <a:t>However, convergence has slowed since the great financial crisis and even reversed during the COVID-19 pandemic</a:t>
            </a:r>
          </a:p>
          <a:p>
            <a:pPr marL="628650" lvl="1" indent="-171450">
              <a:buFont typeface="Arial" panose="020B0604020202020204" pitchFamily="34" charset="0"/>
              <a:buChar char="•"/>
            </a:pPr>
            <a:endParaRPr lang="en-GB"/>
          </a:p>
          <a:p>
            <a:r>
              <a:rPr lang="en-GB"/>
              <a:t>This trade convergence led to a significant reduction of poverty.</a:t>
            </a:r>
          </a:p>
          <a:p>
            <a:pPr marL="171450" indent="-171450">
              <a:buFont typeface="Arial" panose="020B0604020202020204" pitchFamily="34" charset="0"/>
              <a:buChar char="•"/>
            </a:pPr>
            <a:r>
              <a:rPr lang="en-GB"/>
              <a:t>Share of people living in extreme poverty in low- and middle-income economies fell from 40% to 11%</a:t>
            </a:r>
          </a:p>
          <a:p>
            <a:pPr marL="171450" indent="-171450">
              <a:buFont typeface="Arial" panose="020B0604020202020204" pitchFamily="34" charset="0"/>
              <a:buChar char="•"/>
            </a:pPr>
            <a:r>
              <a:rPr lang="en-GB"/>
              <a:t>While their share of global trade doubled from 16% to 32%</a:t>
            </a:r>
          </a:p>
          <a:p>
            <a:endParaRPr lang="en-GB"/>
          </a:p>
          <a:p>
            <a:pPr marL="0" indent="0">
              <a:buFont typeface="Arial" panose="020B0604020202020204" pitchFamily="34" charset="0"/>
              <a:buNone/>
            </a:pPr>
            <a:r>
              <a:rPr lang="en-GB"/>
              <a:t>As can be seen in the figure, the </a:t>
            </a:r>
            <a:r>
              <a:rPr lang="en-GB" b="1"/>
              <a:t>correlation</a:t>
            </a:r>
            <a:r>
              <a:rPr lang="en-GB"/>
              <a:t> between speed of convergence and trade participation is striking.</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800">
                <a:effectLst/>
                <a:latin typeface="Calibri" panose="020F0502020204030204" pitchFamily="34" charset="0"/>
                <a:ea typeface="Calibri" panose="020F0502020204030204" pitchFamily="34" charset="0"/>
                <a:cs typeface="Times New Roman" panose="02020603050405020304" pitchFamily="18" charset="0"/>
              </a:rPr>
              <a:t>This finding aligns with econometric evidence showing that trade reforms in developing economies have boosted economic growth by 1 to 1.5 percentage points.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sz="1800">
              <a:effectLst/>
              <a:latin typeface="Verdana" panose="020B0604030504040204" pitchFamily="34" charset="0"/>
              <a:ea typeface="Calibri" panose="020F0502020204030204" pitchFamily="34" charset="0"/>
              <a:cs typeface="Times New Roman" panose="02020603050405020304" pitchFamily="18" charset="0"/>
            </a:endParaRPr>
          </a:p>
        </p:txBody>
      </p:sp>
      <p:sp>
        <p:nvSpPr>
          <p:cNvPr id="4" name="Slide Number Placeholder 3"/>
          <p:cNvSpPr>
            <a:spLocks noGrp="1"/>
          </p:cNvSpPr>
          <p:nvPr>
            <p:ph type="sldNum" sz="quarter" idx="10"/>
          </p:nvPr>
        </p:nvSpPr>
        <p:spPr/>
        <p:txBody>
          <a:bodyPr/>
          <a:lstStyle/>
          <a:p>
            <a:fld id="{36C367CC-F8CD-4A89-962D-28EC59302DF9}" type="slidenum">
              <a:rPr lang="en-US" smtClean="0"/>
              <a:t>34</a:t>
            </a:fld>
            <a:endParaRPr lang="en-US"/>
          </a:p>
        </p:txBody>
      </p:sp>
    </p:spTree>
    <p:extLst>
      <p:ext uri="{BB962C8B-B14F-4D97-AF65-F5344CB8AC3E}">
        <p14:creationId xmlns:p14="http://schemas.microsoft.com/office/powerpoint/2010/main" val="103883679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AU" sz="1200"/>
          </a:p>
        </p:txBody>
      </p:sp>
      <p:sp>
        <p:nvSpPr>
          <p:cNvPr id="4" name="Slide Number Placeholder 3"/>
          <p:cNvSpPr>
            <a:spLocks noGrp="1"/>
          </p:cNvSpPr>
          <p:nvPr>
            <p:ph type="sldNum" sz="quarter" idx="5"/>
          </p:nvPr>
        </p:nvSpPr>
        <p:spPr/>
        <p:txBody>
          <a:bodyPr/>
          <a:lstStyle/>
          <a:p>
            <a:fld id="{0CC57E16-AA82-4AC1-9810-19F146C6FFA5}" type="slidenum">
              <a:rPr lang="en-AU" smtClean="0"/>
              <a:t>36</a:t>
            </a:fld>
            <a:endParaRPr lang="en-AU"/>
          </a:p>
        </p:txBody>
      </p:sp>
    </p:spTree>
    <p:extLst>
      <p:ext uri="{BB962C8B-B14F-4D97-AF65-F5344CB8AC3E}">
        <p14:creationId xmlns:p14="http://schemas.microsoft.com/office/powerpoint/2010/main" val="3546271522"/>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AU" sz="1200"/>
          </a:p>
        </p:txBody>
      </p:sp>
      <p:sp>
        <p:nvSpPr>
          <p:cNvPr id="4" name="Slide Number Placeholder 3"/>
          <p:cNvSpPr>
            <a:spLocks noGrp="1"/>
          </p:cNvSpPr>
          <p:nvPr>
            <p:ph type="sldNum" sz="quarter" idx="5"/>
          </p:nvPr>
        </p:nvSpPr>
        <p:spPr/>
        <p:txBody>
          <a:bodyPr/>
          <a:lstStyle/>
          <a:p>
            <a:fld id="{0CC57E16-AA82-4AC1-9810-19F146C6FFA5}" type="slidenum">
              <a:rPr lang="en-AU" smtClean="0"/>
              <a:t>37</a:t>
            </a:fld>
            <a:endParaRPr lang="en-AU"/>
          </a:p>
        </p:txBody>
      </p:sp>
    </p:spTree>
    <p:extLst>
      <p:ext uri="{BB962C8B-B14F-4D97-AF65-F5344CB8AC3E}">
        <p14:creationId xmlns:p14="http://schemas.microsoft.com/office/powerpoint/2010/main" val="4217523792"/>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AU" sz="1200"/>
          </a:p>
        </p:txBody>
      </p:sp>
      <p:sp>
        <p:nvSpPr>
          <p:cNvPr id="4" name="Slide Number Placeholder 3"/>
          <p:cNvSpPr>
            <a:spLocks noGrp="1"/>
          </p:cNvSpPr>
          <p:nvPr>
            <p:ph type="sldNum" sz="quarter" idx="5"/>
          </p:nvPr>
        </p:nvSpPr>
        <p:spPr/>
        <p:txBody>
          <a:bodyPr/>
          <a:lstStyle/>
          <a:p>
            <a:fld id="{0CC57E16-AA82-4AC1-9810-19F146C6FFA5}" type="slidenum">
              <a:rPr lang="en-AU" smtClean="0"/>
              <a:t>38</a:t>
            </a:fld>
            <a:endParaRPr lang="en-AU"/>
          </a:p>
        </p:txBody>
      </p:sp>
    </p:spTree>
    <p:extLst>
      <p:ext uri="{BB962C8B-B14F-4D97-AF65-F5344CB8AC3E}">
        <p14:creationId xmlns:p14="http://schemas.microsoft.com/office/powerpoint/2010/main" val="3915287922"/>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AU" sz="1200"/>
          </a:p>
        </p:txBody>
      </p:sp>
      <p:sp>
        <p:nvSpPr>
          <p:cNvPr id="4" name="Slide Number Placeholder 3"/>
          <p:cNvSpPr>
            <a:spLocks noGrp="1"/>
          </p:cNvSpPr>
          <p:nvPr>
            <p:ph type="sldNum" sz="quarter" idx="5"/>
          </p:nvPr>
        </p:nvSpPr>
        <p:spPr/>
        <p:txBody>
          <a:bodyPr/>
          <a:lstStyle/>
          <a:p>
            <a:fld id="{0CC57E16-AA82-4AC1-9810-19F146C6FFA5}" type="slidenum">
              <a:rPr lang="en-AU" smtClean="0"/>
              <a:t>39</a:t>
            </a:fld>
            <a:endParaRPr lang="en-AU"/>
          </a:p>
        </p:txBody>
      </p:sp>
    </p:spTree>
    <p:extLst>
      <p:ext uri="{BB962C8B-B14F-4D97-AF65-F5344CB8AC3E}">
        <p14:creationId xmlns:p14="http://schemas.microsoft.com/office/powerpoint/2010/main" val="779048163"/>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A4CB25-2544-90ED-EAED-6FF6BF1186F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64BDD0C-476D-1AF8-DA6E-BFD36CF61D5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5DDE3A0-3588-69A0-C2EA-425DCAD6C3F3}"/>
              </a:ext>
            </a:extLst>
          </p:cNvPr>
          <p:cNvSpPr>
            <a:spLocks noGrp="1"/>
          </p:cNvSpPr>
          <p:nvPr>
            <p:ph type="body" idx="1"/>
          </p:nvPr>
        </p:nvSpPr>
        <p:spPr/>
        <p:txBody>
          <a:bodyPr/>
          <a:lstStyle/>
          <a:p>
            <a:endParaRPr lang="en-US" altLang="en-US" sz="2400"/>
          </a:p>
          <a:p>
            <a:endParaRPr lang="en-GB"/>
          </a:p>
        </p:txBody>
      </p:sp>
      <p:sp>
        <p:nvSpPr>
          <p:cNvPr id="4" name="Slide Number Placeholder 3">
            <a:extLst>
              <a:ext uri="{FF2B5EF4-FFF2-40B4-BE49-F238E27FC236}">
                <a16:creationId xmlns:a16="http://schemas.microsoft.com/office/drawing/2014/main" id="{FC2867A1-7F67-98D5-0D32-1E81645FB108}"/>
              </a:ext>
            </a:extLst>
          </p:cNvPr>
          <p:cNvSpPr>
            <a:spLocks noGrp="1"/>
          </p:cNvSpPr>
          <p:nvPr>
            <p:ph type="sldNum" sz="quarter" idx="5"/>
          </p:nvPr>
        </p:nvSpPr>
        <p:spPr/>
        <p:txBody>
          <a:bodyPr/>
          <a:lstStyle/>
          <a:p>
            <a:fld id="{0CC57E16-AA82-4AC1-9810-19F146C6FFA5}" type="slidenum">
              <a:rPr lang="en-AU" smtClean="0"/>
              <a:t>41</a:t>
            </a:fld>
            <a:endParaRPr lang="en-AU"/>
          </a:p>
        </p:txBody>
      </p:sp>
    </p:spTree>
    <p:extLst>
      <p:ext uri="{BB962C8B-B14F-4D97-AF65-F5344CB8AC3E}">
        <p14:creationId xmlns:p14="http://schemas.microsoft.com/office/powerpoint/2010/main" val="746135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536854-8A8F-7C1F-0143-AF821C2E708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3002132-A7D5-5DAD-8F08-CCA13DF2C29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E07B787-0711-6FFB-973F-F454166CB75A}"/>
              </a:ext>
            </a:extLst>
          </p:cNvPr>
          <p:cNvSpPr>
            <a:spLocks noGrp="1"/>
          </p:cNvSpPr>
          <p:nvPr>
            <p:ph type="body" idx="1"/>
          </p:nvPr>
        </p:nvSpPr>
        <p:spPr/>
        <p:txBody>
          <a:bodyPr/>
          <a:lstStyle/>
          <a:p>
            <a:r>
              <a:rPr lang="en-GB"/>
              <a:t>Interconnections in how we produce the goods and services that we consume.</a:t>
            </a:r>
          </a:p>
          <a:p>
            <a:r>
              <a:rPr lang="en-GB"/>
              <a:t>Integration of markets that used to be separated by distance, language, regulations and trade policy barriers.</a:t>
            </a:r>
          </a:p>
          <a:p>
            <a:endParaRPr lang="en-GB"/>
          </a:p>
          <a:p>
            <a:r>
              <a:rPr lang="en-GB"/>
              <a:t>As a result there is more trade, more specialization</a:t>
            </a:r>
          </a:p>
          <a:p>
            <a:r>
              <a:rPr lang="en-GB"/>
              <a:t>This has led to </a:t>
            </a:r>
          </a:p>
          <a:p>
            <a:pPr marL="171450" indent="-171450">
              <a:buFont typeface="Arial" panose="020B0604020202020204" pitchFamily="34" charset="0"/>
              <a:buChar char="•"/>
            </a:pPr>
            <a:r>
              <a:rPr lang="en-GB"/>
              <a:t>Lower price levels and supported low inflation rates</a:t>
            </a:r>
          </a:p>
          <a:p>
            <a:pPr marL="171450" indent="-171450">
              <a:buFont typeface="Arial" panose="020B0604020202020204" pitchFamily="34" charset="0"/>
              <a:buChar char="•"/>
            </a:pPr>
            <a:r>
              <a:rPr lang="en-GB"/>
              <a:t>Diffusion of technology and income convergence of developing countries</a:t>
            </a:r>
          </a:p>
          <a:p>
            <a:pPr marL="171450" indent="-171450">
              <a:buFont typeface="Arial" panose="020B0604020202020204" pitchFamily="34" charset="0"/>
              <a:buChar char="•"/>
            </a:pPr>
            <a:r>
              <a:rPr lang="en-GB"/>
              <a:t>Interdependence (countries have stake in each others’ success) </a:t>
            </a:r>
          </a:p>
          <a:p>
            <a:pPr marL="171450" indent="-171450">
              <a:buFont typeface="Arial" panose="020B0604020202020204" pitchFamily="34" charset="0"/>
              <a:buChar char="•"/>
            </a:pPr>
            <a:r>
              <a:rPr lang="en-GB"/>
              <a:t>Access to more suppliers and more customers (good for economic resilience)</a:t>
            </a:r>
          </a:p>
          <a:p>
            <a:r>
              <a:rPr lang="en-GB"/>
              <a:t>BUT ALSO</a:t>
            </a:r>
          </a:p>
          <a:p>
            <a:pPr marL="171450" indent="-171450">
              <a:buFont typeface="Arial" panose="020B0604020202020204" pitchFamily="34" charset="0"/>
              <a:buChar char="•"/>
            </a:pPr>
            <a:r>
              <a:rPr lang="en-GB"/>
              <a:t>Adjustment in each economy as more specialization leads to expansion of some firms and contraction of others</a:t>
            </a:r>
          </a:p>
          <a:p>
            <a:pPr marL="171450" indent="-171450">
              <a:buFont typeface="Arial" panose="020B0604020202020204" pitchFamily="34" charset="0"/>
              <a:buChar char="•"/>
            </a:pPr>
            <a:r>
              <a:rPr lang="en-GB"/>
              <a:t>More exposure to global competition without a global competition/regulatory authority ensuring a level playing field</a:t>
            </a:r>
          </a:p>
          <a:p>
            <a:pPr marL="171450" indent="-171450">
              <a:buFont typeface="Arial" panose="020B0604020202020204" pitchFamily="34" charset="0"/>
              <a:buChar char="•"/>
            </a:pPr>
            <a:r>
              <a:rPr lang="en-GB"/>
              <a:t>Excessive production concentration in some products, which may increase global risks from both natural and (geo)political shocks</a:t>
            </a:r>
          </a:p>
          <a:p>
            <a:endParaRPr lang="en-GB"/>
          </a:p>
        </p:txBody>
      </p:sp>
      <p:sp>
        <p:nvSpPr>
          <p:cNvPr id="4" name="Slide Number Placeholder 3">
            <a:extLst>
              <a:ext uri="{FF2B5EF4-FFF2-40B4-BE49-F238E27FC236}">
                <a16:creationId xmlns:a16="http://schemas.microsoft.com/office/drawing/2014/main" id="{749F3F25-9E39-2487-DCD2-CA352FB50BD0}"/>
              </a:ext>
            </a:extLst>
          </p:cNvPr>
          <p:cNvSpPr>
            <a:spLocks noGrp="1"/>
          </p:cNvSpPr>
          <p:nvPr>
            <p:ph type="sldNum" sz="quarter" idx="5"/>
          </p:nvPr>
        </p:nvSpPr>
        <p:spPr/>
        <p:txBody>
          <a:bodyPr/>
          <a:lstStyle/>
          <a:p>
            <a:fld id="{0CC57E16-AA82-4AC1-9810-19F146C6FFA5}" type="slidenum">
              <a:rPr lang="en-AU" smtClean="0"/>
              <a:t>4</a:t>
            </a:fld>
            <a:endParaRPr lang="en-AU"/>
          </a:p>
        </p:txBody>
      </p:sp>
    </p:spTree>
    <p:extLst>
      <p:ext uri="{BB962C8B-B14F-4D97-AF65-F5344CB8AC3E}">
        <p14:creationId xmlns:p14="http://schemas.microsoft.com/office/powerpoint/2010/main" val="2853917905"/>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2400"/>
              <a:t>Certain competition policies on telecommunications are included in the Basic Telecoms Reference Paper and are thus addressed by the GATS and services trade negotiations</a:t>
            </a:r>
            <a:endParaRPr lang="en-US" altLang="en-US" sz="2400"/>
          </a:p>
          <a:p>
            <a:endParaRPr lang="en-GB"/>
          </a:p>
        </p:txBody>
      </p:sp>
      <p:sp>
        <p:nvSpPr>
          <p:cNvPr id="4" name="Slide Number Placeholder 3"/>
          <p:cNvSpPr>
            <a:spLocks noGrp="1"/>
          </p:cNvSpPr>
          <p:nvPr>
            <p:ph type="sldNum" sz="quarter" idx="5"/>
          </p:nvPr>
        </p:nvSpPr>
        <p:spPr/>
        <p:txBody>
          <a:bodyPr/>
          <a:lstStyle/>
          <a:p>
            <a:fld id="{0CC57E16-AA82-4AC1-9810-19F146C6FFA5}" type="slidenum">
              <a:rPr lang="en-AU" smtClean="0"/>
              <a:t>42</a:t>
            </a:fld>
            <a:endParaRPr lang="en-AU"/>
          </a:p>
        </p:txBody>
      </p:sp>
    </p:spTree>
    <p:extLst>
      <p:ext uri="{BB962C8B-B14F-4D97-AF65-F5344CB8AC3E}">
        <p14:creationId xmlns:p14="http://schemas.microsoft.com/office/powerpoint/2010/main" val="1355474791"/>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F51D16-933A-E13D-E065-7921F755DD7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C84CB8F-645C-18C2-5D57-E32DDFA75E7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F680C44-D0F7-BE1A-809A-603C5BE908A7}"/>
              </a:ext>
            </a:extLst>
          </p:cNvPr>
          <p:cNvSpPr>
            <a:spLocks noGrp="1"/>
          </p:cNvSpPr>
          <p:nvPr>
            <p:ph type="body" idx="1"/>
          </p:nvPr>
        </p:nvSpPr>
        <p:spPr/>
        <p:txBody>
          <a:bodyPr/>
          <a:lstStyle/>
          <a:p>
            <a:endParaRPr lang="en-US" altLang="en-US" sz="2400"/>
          </a:p>
          <a:p>
            <a:endParaRPr lang="en-GB"/>
          </a:p>
        </p:txBody>
      </p:sp>
      <p:sp>
        <p:nvSpPr>
          <p:cNvPr id="4" name="Slide Number Placeholder 3">
            <a:extLst>
              <a:ext uri="{FF2B5EF4-FFF2-40B4-BE49-F238E27FC236}">
                <a16:creationId xmlns:a16="http://schemas.microsoft.com/office/drawing/2014/main" id="{B64313D9-C846-0750-1965-CBC1041D8045}"/>
              </a:ext>
            </a:extLst>
          </p:cNvPr>
          <p:cNvSpPr>
            <a:spLocks noGrp="1"/>
          </p:cNvSpPr>
          <p:nvPr>
            <p:ph type="sldNum" sz="quarter" idx="5"/>
          </p:nvPr>
        </p:nvSpPr>
        <p:spPr/>
        <p:txBody>
          <a:bodyPr/>
          <a:lstStyle/>
          <a:p>
            <a:fld id="{0CC57E16-AA82-4AC1-9810-19F146C6FFA5}" type="slidenum">
              <a:rPr lang="en-AU" smtClean="0"/>
              <a:t>43</a:t>
            </a:fld>
            <a:endParaRPr lang="en-AU"/>
          </a:p>
        </p:txBody>
      </p:sp>
    </p:spTree>
    <p:extLst>
      <p:ext uri="{BB962C8B-B14F-4D97-AF65-F5344CB8AC3E}">
        <p14:creationId xmlns:p14="http://schemas.microsoft.com/office/powerpoint/2010/main" val="707336742"/>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ltLang="en-US" sz="2400"/>
          </a:p>
          <a:p>
            <a:endParaRPr lang="en-GB"/>
          </a:p>
        </p:txBody>
      </p:sp>
      <p:sp>
        <p:nvSpPr>
          <p:cNvPr id="4" name="Slide Number Placeholder 3"/>
          <p:cNvSpPr>
            <a:spLocks noGrp="1"/>
          </p:cNvSpPr>
          <p:nvPr>
            <p:ph type="sldNum" sz="quarter" idx="5"/>
          </p:nvPr>
        </p:nvSpPr>
        <p:spPr/>
        <p:txBody>
          <a:bodyPr/>
          <a:lstStyle/>
          <a:p>
            <a:fld id="{0CC57E16-AA82-4AC1-9810-19F146C6FFA5}" type="slidenum">
              <a:rPr lang="en-AU" smtClean="0"/>
              <a:t>44</a:t>
            </a:fld>
            <a:endParaRPr lang="en-AU"/>
          </a:p>
        </p:txBody>
      </p:sp>
    </p:spTree>
    <p:extLst>
      <p:ext uri="{BB962C8B-B14F-4D97-AF65-F5344CB8AC3E}">
        <p14:creationId xmlns:p14="http://schemas.microsoft.com/office/powerpoint/2010/main" val="545499538"/>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ltLang="en-US" sz="2400"/>
          </a:p>
          <a:p>
            <a:endParaRPr lang="en-GB"/>
          </a:p>
        </p:txBody>
      </p:sp>
      <p:sp>
        <p:nvSpPr>
          <p:cNvPr id="4" name="Slide Number Placeholder 3"/>
          <p:cNvSpPr>
            <a:spLocks noGrp="1"/>
          </p:cNvSpPr>
          <p:nvPr>
            <p:ph type="sldNum" sz="quarter" idx="5"/>
          </p:nvPr>
        </p:nvSpPr>
        <p:spPr/>
        <p:txBody>
          <a:bodyPr/>
          <a:lstStyle/>
          <a:p>
            <a:fld id="{0CC57E16-AA82-4AC1-9810-19F146C6FFA5}" type="slidenum">
              <a:rPr lang="en-AU" smtClean="0"/>
              <a:t>45</a:t>
            </a:fld>
            <a:endParaRPr lang="en-AU"/>
          </a:p>
        </p:txBody>
      </p:sp>
    </p:spTree>
    <p:extLst>
      <p:ext uri="{BB962C8B-B14F-4D97-AF65-F5344CB8AC3E}">
        <p14:creationId xmlns:p14="http://schemas.microsoft.com/office/powerpoint/2010/main" val="4046963943"/>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AA5FAD-0F9F-71A0-FFF4-A666D7107F2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8B76F8C-CDA0-7136-D5B5-B87D70EACC4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7DE5145-905F-BF3A-EEB7-BDB5F4FC9968}"/>
              </a:ext>
            </a:extLst>
          </p:cNvPr>
          <p:cNvSpPr>
            <a:spLocks noGrp="1"/>
          </p:cNvSpPr>
          <p:nvPr>
            <p:ph type="body" idx="1"/>
          </p:nvPr>
        </p:nvSpPr>
        <p:spPr/>
        <p:txBody>
          <a:bodyPr/>
          <a:lstStyle/>
          <a:p>
            <a:endParaRPr lang="en-US" altLang="en-US" sz="2400"/>
          </a:p>
          <a:p>
            <a:endParaRPr lang="en-GB"/>
          </a:p>
        </p:txBody>
      </p:sp>
      <p:sp>
        <p:nvSpPr>
          <p:cNvPr id="4" name="Slide Number Placeholder 3">
            <a:extLst>
              <a:ext uri="{FF2B5EF4-FFF2-40B4-BE49-F238E27FC236}">
                <a16:creationId xmlns:a16="http://schemas.microsoft.com/office/drawing/2014/main" id="{510DE74D-B9C5-EC18-65FF-C7301A2E25A6}"/>
              </a:ext>
            </a:extLst>
          </p:cNvPr>
          <p:cNvSpPr>
            <a:spLocks noGrp="1"/>
          </p:cNvSpPr>
          <p:nvPr>
            <p:ph type="sldNum" sz="quarter" idx="5"/>
          </p:nvPr>
        </p:nvSpPr>
        <p:spPr/>
        <p:txBody>
          <a:bodyPr/>
          <a:lstStyle/>
          <a:p>
            <a:fld id="{0CC57E16-AA82-4AC1-9810-19F146C6FFA5}" type="slidenum">
              <a:rPr lang="en-AU" smtClean="0"/>
              <a:t>46</a:t>
            </a:fld>
            <a:endParaRPr lang="en-AU"/>
          </a:p>
        </p:txBody>
      </p:sp>
    </p:spTree>
    <p:extLst>
      <p:ext uri="{BB962C8B-B14F-4D97-AF65-F5344CB8AC3E}">
        <p14:creationId xmlns:p14="http://schemas.microsoft.com/office/powerpoint/2010/main" val="2812574035"/>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B4B7B0-F1FC-90CE-BF7E-2E621C749A7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CA8B988-DED5-B7BD-C5D2-478D723B7D8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C5641E6-0FAB-4884-F86C-7A5E2260C0BD}"/>
              </a:ext>
            </a:extLst>
          </p:cNvPr>
          <p:cNvSpPr>
            <a:spLocks noGrp="1"/>
          </p:cNvSpPr>
          <p:nvPr>
            <p:ph type="body" idx="1"/>
          </p:nvPr>
        </p:nvSpPr>
        <p:spPr/>
        <p:txBody>
          <a:bodyPr/>
          <a:lstStyle/>
          <a:p>
            <a:endParaRPr lang="en-US" altLang="en-US" sz="2400"/>
          </a:p>
          <a:p>
            <a:endParaRPr lang="en-GB"/>
          </a:p>
        </p:txBody>
      </p:sp>
      <p:sp>
        <p:nvSpPr>
          <p:cNvPr id="4" name="Slide Number Placeholder 3">
            <a:extLst>
              <a:ext uri="{FF2B5EF4-FFF2-40B4-BE49-F238E27FC236}">
                <a16:creationId xmlns:a16="http://schemas.microsoft.com/office/drawing/2014/main" id="{2660F02D-88B2-2858-C404-96AA7DB4E945}"/>
              </a:ext>
            </a:extLst>
          </p:cNvPr>
          <p:cNvSpPr>
            <a:spLocks noGrp="1"/>
          </p:cNvSpPr>
          <p:nvPr>
            <p:ph type="sldNum" sz="quarter" idx="5"/>
          </p:nvPr>
        </p:nvSpPr>
        <p:spPr/>
        <p:txBody>
          <a:bodyPr/>
          <a:lstStyle/>
          <a:p>
            <a:fld id="{0CC57E16-AA82-4AC1-9810-19F146C6FFA5}" type="slidenum">
              <a:rPr lang="en-AU" smtClean="0"/>
              <a:t>47</a:t>
            </a:fld>
            <a:endParaRPr lang="en-AU"/>
          </a:p>
        </p:txBody>
      </p:sp>
    </p:spTree>
    <p:extLst>
      <p:ext uri="{BB962C8B-B14F-4D97-AF65-F5344CB8AC3E}">
        <p14:creationId xmlns:p14="http://schemas.microsoft.com/office/powerpoint/2010/main" val="2944666471"/>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65C816-C40A-DC28-7F52-04975CB450C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D307BC5-9BAE-0AA3-12A0-E2ACF970B12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FEE0C53-5E80-50F6-7CF6-1A4592B06B0D}"/>
              </a:ext>
            </a:extLst>
          </p:cNvPr>
          <p:cNvSpPr>
            <a:spLocks noGrp="1"/>
          </p:cNvSpPr>
          <p:nvPr>
            <p:ph type="body" idx="1"/>
          </p:nvPr>
        </p:nvSpPr>
        <p:spPr/>
        <p:txBody>
          <a:bodyPr/>
          <a:lstStyle/>
          <a:p>
            <a:endParaRPr lang="en-US" altLang="en-US" sz="2400"/>
          </a:p>
          <a:p>
            <a:endParaRPr lang="en-GB"/>
          </a:p>
        </p:txBody>
      </p:sp>
      <p:sp>
        <p:nvSpPr>
          <p:cNvPr id="4" name="Slide Number Placeholder 3">
            <a:extLst>
              <a:ext uri="{FF2B5EF4-FFF2-40B4-BE49-F238E27FC236}">
                <a16:creationId xmlns:a16="http://schemas.microsoft.com/office/drawing/2014/main" id="{8D7E7DEE-E4BA-57FE-5C8B-09F8FC1761DA}"/>
              </a:ext>
            </a:extLst>
          </p:cNvPr>
          <p:cNvSpPr>
            <a:spLocks noGrp="1"/>
          </p:cNvSpPr>
          <p:nvPr>
            <p:ph type="sldNum" sz="quarter" idx="5"/>
          </p:nvPr>
        </p:nvSpPr>
        <p:spPr/>
        <p:txBody>
          <a:bodyPr/>
          <a:lstStyle/>
          <a:p>
            <a:fld id="{0CC57E16-AA82-4AC1-9810-19F146C6FFA5}" type="slidenum">
              <a:rPr lang="en-AU" smtClean="0"/>
              <a:t>48</a:t>
            </a:fld>
            <a:endParaRPr lang="en-AU"/>
          </a:p>
        </p:txBody>
      </p:sp>
    </p:spTree>
    <p:extLst>
      <p:ext uri="{BB962C8B-B14F-4D97-AF65-F5344CB8AC3E}">
        <p14:creationId xmlns:p14="http://schemas.microsoft.com/office/powerpoint/2010/main" val="124462600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We consume many more goods and services produced abroad.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a:t>It is not only consumption. In fact, most international trade is between firms, trading intermediate inputs into production such as parts and components, primary inputs (fuels) and materials.</a:t>
            </a:r>
          </a:p>
          <a:p>
            <a:r>
              <a:rPr lang="en-GB"/>
              <a:t>The unprecedented growth in trade was largely driven by what we call production unbundling – the increased internationalization of the production process itself.</a:t>
            </a:r>
          </a:p>
        </p:txBody>
      </p:sp>
      <p:sp>
        <p:nvSpPr>
          <p:cNvPr id="4" name="Slide Number Placeholder 3"/>
          <p:cNvSpPr>
            <a:spLocks noGrp="1"/>
          </p:cNvSpPr>
          <p:nvPr>
            <p:ph type="sldNum" sz="quarter" idx="5"/>
          </p:nvPr>
        </p:nvSpPr>
        <p:spPr/>
        <p:txBody>
          <a:bodyPr/>
          <a:lstStyle/>
          <a:p>
            <a:fld id="{0CC57E16-AA82-4AC1-9810-19F146C6FFA5}" type="slidenum">
              <a:rPr lang="en-AU" smtClean="0"/>
              <a:t>5</a:t>
            </a:fld>
            <a:endParaRPr lang="en-AU"/>
          </a:p>
        </p:txBody>
      </p:sp>
    </p:spTree>
    <p:extLst>
      <p:ext uri="{BB962C8B-B14F-4D97-AF65-F5344CB8AC3E}">
        <p14:creationId xmlns:p14="http://schemas.microsoft.com/office/powerpoint/2010/main" val="15954786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0CC57E16-AA82-4AC1-9810-19F146C6FFA5}" type="slidenum">
              <a:rPr lang="en-AU" smtClean="0"/>
              <a:t>6</a:t>
            </a:fld>
            <a:endParaRPr lang="en-AU"/>
          </a:p>
        </p:txBody>
      </p:sp>
    </p:spTree>
    <p:extLst>
      <p:ext uri="{BB962C8B-B14F-4D97-AF65-F5344CB8AC3E}">
        <p14:creationId xmlns:p14="http://schemas.microsoft.com/office/powerpoint/2010/main" val="94381388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a:t>Discussion of NTMs</a:t>
            </a:r>
          </a:p>
        </p:txBody>
      </p:sp>
      <p:sp>
        <p:nvSpPr>
          <p:cNvPr id="4" name="Slide Number Placeholder 3"/>
          <p:cNvSpPr>
            <a:spLocks noGrp="1"/>
          </p:cNvSpPr>
          <p:nvPr>
            <p:ph type="sldNum" sz="quarter" idx="5"/>
          </p:nvPr>
        </p:nvSpPr>
        <p:spPr/>
        <p:txBody>
          <a:bodyPr/>
          <a:lstStyle/>
          <a:p>
            <a:fld id="{0CC57E16-AA82-4AC1-9810-19F146C6FFA5}" type="slidenum">
              <a:rPr lang="en-AU" smtClean="0"/>
              <a:t>7</a:t>
            </a:fld>
            <a:endParaRPr lang="en-AU"/>
          </a:p>
        </p:txBody>
      </p:sp>
    </p:spTree>
    <p:extLst>
      <p:ext uri="{BB962C8B-B14F-4D97-AF65-F5344CB8AC3E}">
        <p14:creationId xmlns:p14="http://schemas.microsoft.com/office/powerpoint/2010/main" val="23556946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ltLang="en-US"/>
              <a:t>Ricardo: (1772-1823) son of a banker who migrated from the Netherlands to London. Became rich trading on the London stock exchange and retired while still young. As an economist, focused on abstract theory, analysing growth and income distribution. </a:t>
            </a:r>
          </a:p>
          <a:p>
            <a:endParaRPr lang="en-GB"/>
          </a:p>
          <a:p>
            <a:r>
              <a:rPr lang="en-GB"/>
              <a:t>Ricardo gave the example of Great Britain and Portugal producing cloth and wine.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a:t>Let’s suppose Portugal is more productive in wine and Great Britain in cloth. It will obviously make sense for each country to specialise and import the other good. </a:t>
            </a:r>
            <a:r>
              <a:rPr lang="en-US"/>
              <a:t>If one country is better </a:t>
            </a:r>
            <a:r>
              <a:rPr lang="cs-CZ"/>
              <a:t>at</a:t>
            </a:r>
            <a:r>
              <a:rPr lang="en-US"/>
              <a:t> producing cloth and another one </a:t>
            </a:r>
            <a:r>
              <a:rPr lang="cs-CZ"/>
              <a:t>at</a:t>
            </a:r>
            <a:r>
              <a:rPr lang="en-US"/>
              <a:t> producing wine, and both like to consume both then there is clearly space for trade</a:t>
            </a:r>
            <a:r>
              <a:rPr lang="cs-CZ"/>
              <a:t>.</a:t>
            </a:r>
            <a:endParaRPr lang="en-US"/>
          </a:p>
          <a:p>
            <a:pPr marL="0" marR="0" lvl="0" indent="0" algn="l" defTabSz="914400" rtl="0" eaLnBrk="1" fontAlgn="auto" latinLnBrk="0" hangingPunct="1">
              <a:lnSpc>
                <a:spcPct val="100000"/>
              </a:lnSpc>
              <a:spcBef>
                <a:spcPts val="0"/>
              </a:spcBef>
              <a:spcAft>
                <a:spcPts val="0"/>
              </a:spcAft>
              <a:buClrTx/>
              <a:buSzTx/>
              <a:buFontTx/>
              <a:buNone/>
              <a:tabLst/>
              <a:defRPr/>
            </a:pPr>
            <a:endParaRPr lang="en-GB"/>
          </a:p>
          <a:p>
            <a:r>
              <a:rPr lang="en-GB"/>
              <a:t>Plausibly, Portugal could be more productive in both goods. That’s at the heart of Ricardo’s insight - as long as the productivity edge is larger in wine, it will make economic sense for Portugal to specialize</a:t>
            </a:r>
          </a:p>
        </p:txBody>
      </p:sp>
      <p:sp>
        <p:nvSpPr>
          <p:cNvPr id="4" name="Slide Number Placeholder 3"/>
          <p:cNvSpPr>
            <a:spLocks noGrp="1"/>
          </p:cNvSpPr>
          <p:nvPr>
            <p:ph type="sldNum" sz="quarter" idx="5"/>
          </p:nvPr>
        </p:nvSpPr>
        <p:spPr/>
        <p:txBody>
          <a:bodyPr/>
          <a:lstStyle/>
          <a:p>
            <a:fld id="{0CC57E16-AA82-4AC1-9810-19F146C6FFA5}" type="slidenum">
              <a:rPr lang="en-AU" smtClean="0"/>
              <a:t>8</a:t>
            </a:fld>
            <a:endParaRPr lang="en-AU"/>
          </a:p>
        </p:txBody>
      </p:sp>
    </p:spTree>
    <p:extLst>
      <p:ext uri="{BB962C8B-B14F-4D97-AF65-F5344CB8AC3E}">
        <p14:creationId xmlns:p14="http://schemas.microsoft.com/office/powerpoint/2010/main" val="106219350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a:p>
            <a:endParaRPr lang="en-GB"/>
          </a:p>
        </p:txBody>
      </p:sp>
      <p:sp>
        <p:nvSpPr>
          <p:cNvPr id="4" name="Slide Number Placeholder 3"/>
          <p:cNvSpPr>
            <a:spLocks noGrp="1"/>
          </p:cNvSpPr>
          <p:nvPr>
            <p:ph type="sldNum" sz="quarter" idx="5"/>
          </p:nvPr>
        </p:nvSpPr>
        <p:spPr/>
        <p:txBody>
          <a:bodyPr/>
          <a:lstStyle/>
          <a:p>
            <a:fld id="{0CC57E16-AA82-4AC1-9810-19F146C6FFA5}" type="slidenum">
              <a:rPr lang="en-AU" smtClean="0"/>
              <a:t>9</a:t>
            </a:fld>
            <a:endParaRPr lang="en-AU"/>
          </a:p>
        </p:txBody>
      </p:sp>
    </p:spTree>
    <p:extLst>
      <p:ext uri="{BB962C8B-B14F-4D97-AF65-F5344CB8AC3E}">
        <p14:creationId xmlns:p14="http://schemas.microsoft.com/office/powerpoint/2010/main" val="20463666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67A21C-3536-1966-D55F-DC695DAA49E3}"/>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276F4649-6A49-FEE2-5868-D7474F99F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43614112-014F-B63D-36E3-55E60BFE0E1C}"/>
              </a:ext>
            </a:extLst>
          </p:cNvPr>
          <p:cNvSpPr>
            <a:spLocks noGrp="1"/>
          </p:cNvSpPr>
          <p:nvPr>
            <p:ph type="dt" sz="half" idx="10"/>
          </p:nvPr>
        </p:nvSpPr>
        <p:spPr/>
        <p:txBody>
          <a:bodyPr/>
          <a:lstStyle/>
          <a:p>
            <a:fld id="{7E9052A0-45F9-4D16-84B9-DA532B667221}" type="datetimeFigureOut">
              <a:rPr lang="en-AU" smtClean="0"/>
              <a:t>3/12/2025</a:t>
            </a:fld>
            <a:endParaRPr lang="en-AU"/>
          </a:p>
        </p:txBody>
      </p:sp>
      <p:sp>
        <p:nvSpPr>
          <p:cNvPr id="5" name="Footer Placeholder 4">
            <a:extLst>
              <a:ext uri="{FF2B5EF4-FFF2-40B4-BE49-F238E27FC236}">
                <a16:creationId xmlns:a16="http://schemas.microsoft.com/office/drawing/2014/main" id="{C43B655E-AA79-91E3-CB88-C62D43D05DB4}"/>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55139DD8-CA7E-228F-B22D-4DE2F542AFBF}"/>
              </a:ext>
            </a:extLst>
          </p:cNvPr>
          <p:cNvSpPr>
            <a:spLocks noGrp="1"/>
          </p:cNvSpPr>
          <p:nvPr>
            <p:ph type="sldNum" sz="quarter" idx="12"/>
          </p:nvPr>
        </p:nvSpPr>
        <p:spPr/>
        <p:txBody>
          <a:bodyPr/>
          <a:lstStyle/>
          <a:p>
            <a:fld id="{1125424A-BD71-4929-9CFE-1E1BCAA2E7EE}" type="slidenum">
              <a:rPr lang="en-AU" smtClean="0"/>
              <a:t>‹N›</a:t>
            </a:fld>
            <a:endParaRPr lang="en-AU"/>
          </a:p>
        </p:txBody>
      </p:sp>
      <p:sp>
        <p:nvSpPr>
          <p:cNvPr id="7" name="hrSlideMaster.Title and ContentHeader" descr=" ">
            <a:extLst>
              <a:ext uri="{FF2B5EF4-FFF2-40B4-BE49-F238E27FC236}">
                <a16:creationId xmlns:a16="http://schemas.microsoft.com/office/drawing/2014/main" id="{EFACDAE2-C39B-D0A7-1F7E-14EDA4FC8611}"/>
              </a:ext>
            </a:extLst>
          </p:cNvPr>
          <p:cNvSpPr txBox="1"/>
          <p:nvPr userDrawn="1"/>
        </p:nvSpPr>
        <p:spPr>
          <a:xfrm>
            <a:off x="0" y="0"/>
            <a:ext cx="12192000" cy="223138"/>
          </a:xfrm>
          <a:prstGeom prst="rect">
            <a:avLst/>
          </a:prstGeom>
          <a:noFill/>
        </p:spPr>
        <p:txBody>
          <a:bodyPr vert="horz" rtlCol="0">
            <a:spAutoFit/>
          </a:bodyPr>
          <a:lstStyle/>
          <a:p>
            <a:pPr algn="r"/>
            <a:r>
              <a:rPr lang="en-GB" sz="850" b="0" i="0" u="none" strike="noStrike" baseline="0">
                <a:solidFill>
                  <a:srgbClr val="000000"/>
                </a:solidFill>
                <a:latin typeface="Microsoft Sans Serif" panose="020B0604020202020204" pitchFamily="34" charset="0"/>
                <a:cs typeface="Microsoft Sans Serif" panose="020B0604020202020204" pitchFamily="34" charset="0"/>
              </a:rPr>
              <a:t> </a:t>
            </a:r>
          </a:p>
        </p:txBody>
      </p:sp>
    </p:spTree>
    <p:extLst>
      <p:ext uri="{BB962C8B-B14F-4D97-AF65-F5344CB8AC3E}">
        <p14:creationId xmlns:p14="http://schemas.microsoft.com/office/powerpoint/2010/main" val="29765095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90E868-853C-41A6-EF76-542B0FDAD93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a:extLst>
              <a:ext uri="{FF2B5EF4-FFF2-40B4-BE49-F238E27FC236}">
                <a16:creationId xmlns:a16="http://schemas.microsoft.com/office/drawing/2014/main" id="{A4A40AA9-1C0B-EEDA-0725-BB90457C8A4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a:extLst>
              <a:ext uri="{FF2B5EF4-FFF2-40B4-BE49-F238E27FC236}">
                <a16:creationId xmlns:a16="http://schemas.microsoft.com/office/drawing/2014/main" id="{D620B356-AFD1-D84A-93B1-1C7CDC285FC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BAFA95F-817B-6E38-A436-DBD2F1851756}"/>
              </a:ext>
            </a:extLst>
          </p:cNvPr>
          <p:cNvSpPr>
            <a:spLocks noGrp="1"/>
          </p:cNvSpPr>
          <p:nvPr>
            <p:ph type="dt" sz="half" idx="10"/>
          </p:nvPr>
        </p:nvSpPr>
        <p:spPr/>
        <p:txBody>
          <a:bodyPr/>
          <a:lstStyle/>
          <a:p>
            <a:fld id="{7E9052A0-45F9-4D16-84B9-DA532B667221}" type="datetimeFigureOut">
              <a:rPr lang="en-AU" smtClean="0"/>
              <a:t>3/12/2025</a:t>
            </a:fld>
            <a:endParaRPr lang="en-AU"/>
          </a:p>
        </p:txBody>
      </p:sp>
      <p:sp>
        <p:nvSpPr>
          <p:cNvPr id="6" name="Footer Placeholder 5">
            <a:extLst>
              <a:ext uri="{FF2B5EF4-FFF2-40B4-BE49-F238E27FC236}">
                <a16:creationId xmlns:a16="http://schemas.microsoft.com/office/drawing/2014/main" id="{D5F5BA1F-8350-1EB5-6392-E970E167E830}"/>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D5766216-B232-FE94-437C-D939C65CE6D7}"/>
              </a:ext>
            </a:extLst>
          </p:cNvPr>
          <p:cNvSpPr>
            <a:spLocks noGrp="1"/>
          </p:cNvSpPr>
          <p:nvPr>
            <p:ph type="sldNum" sz="quarter" idx="12"/>
          </p:nvPr>
        </p:nvSpPr>
        <p:spPr/>
        <p:txBody>
          <a:bodyPr/>
          <a:lstStyle/>
          <a:p>
            <a:fld id="{1125424A-BD71-4929-9CFE-1E1BCAA2E7EE}" type="slidenum">
              <a:rPr lang="en-AU" smtClean="0"/>
              <a:t>‹N›</a:t>
            </a:fld>
            <a:endParaRPr lang="en-AU"/>
          </a:p>
        </p:txBody>
      </p:sp>
      <p:sp>
        <p:nvSpPr>
          <p:cNvPr id="8" name="hrSlideMaster.Content with CaptionHeader" descr=" ">
            <a:extLst>
              <a:ext uri="{FF2B5EF4-FFF2-40B4-BE49-F238E27FC236}">
                <a16:creationId xmlns:a16="http://schemas.microsoft.com/office/drawing/2014/main" id="{B8CCC47E-575F-F5C8-842D-AA4F61EC6682}"/>
              </a:ext>
            </a:extLst>
          </p:cNvPr>
          <p:cNvSpPr txBox="1"/>
          <p:nvPr userDrawn="1"/>
        </p:nvSpPr>
        <p:spPr>
          <a:xfrm>
            <a:off x="0" y="0"/>
            <a:ext cx="12192000" cy="223138"/>
          </a:xfrm>
          <a:prstGeom prst="rect">
            <a:avLst/>
          </a:prstGeom>
          <a:noFill/>
        </p:spPr>
        <p:txBody>
          <a:bodyPr vert="horz" rtlCol="0">
            <a:spAutoFit/>
          </a:bodyPr>
          <a:lstStyle/>
          <a:p>
            <a:pPr algn="r"/>
            <a:r>
              <a:rPr lang="en-GB" sz="850" b="0" i="0" u="none" strike="noStrike" baseline="0">
                <a:solidFill>
                  <a:srgbClr val="000000"/>
                </a:solidFill>
                <a:latin typeface="Microsoft Sans Serif" panose="020B0604020202020204" pitchFamily="34" charset="0"/>
                <a:cs typeface="Microsoft Sans Serif" panose="020B0604020202020204" pitchFamily="34" charset="0"/>
              </a:rPr>
              <a:t> </a:t>
            </a:r>
          </a:p>
        </p:txBody>
      </p:sp>
    </p:spTree>
    <p:extLst>
      <p:ext uri="{BB962C8B-B14F-4D97-AF65-F5344CB8AC3E}">
        <p14:creationId xmlns:p14="http://schemas.microsoft.com/office/powerpoint/2010/main" val="37889915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31B05E-7A89-04CF-969A-62931628712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a:extLst>
              <a:ext uri="{FF2B5EF4-FFF2-40B4-BE49-F238E27FC236}">
                <a16:creationId xmlns:a16="http://schemas.microsoft.com/office/drawing/2014/main" id="{16E452D9-CC26-EB06-7071-3D4C54F37DC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AU"/>
          </a:p>
        </p:txBody>
      </p:sp>
      <p:sp>
        <p:nvSpPr>
          <p:cNvPr id="4" name="Text Placeholder 3">
            <a:extLst>
              <a:ext uri="{FF2B5EF4-FFF2-40B4-BE49-F238E27FC236}">
                <a16:creationId xmlns:a16="http://schemas.microsoft.com/office/drawing/2014/main" id="{B8696CFB-04A7-A4CA-2312-B0356A70AAA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8916EA0-47F3-2912-2A79-CFD2A89D29CD}"/>
              </a:ext>
            </a:extLst>
          </p:cNvPr>
          <p:cNvSpPr>
            <a:spLocks noGrp="1"/>
          </p:cNvSpPr>
          <p:nvPr>
            <p:ph type="dt" sz="half" idx="10"/>
          </p:nvPr>
        </p:nvSpPr>
        <p:spPr/>
        <p:txBody>
          <a:bodyPr/>
          <a:lstStyle/>
          <a:p>
            <a:fld id="{7E9052A0-45F9-4D16-84B9-DA532B667221}" type="datetimeFigureOut">
              <a:rPr lang="en-AU" smtClean="0"/>
              <a:t>3/12/2025</a:t>
            </a:fld>
            <a:endParaRPr lang="en-AU"/>
          </a:p>
        </p:txBody>
      </p:sp>
      <p:sp>
        <p:nvSpPr>
          <p:cNvPr id="6" name="Footer Placeholder 5">
            <a:extLst>
              <a:ext uri="{FF2B5EF4-FFF2-40B4-BE49-F238E27FC236}">
                <a16:creationId xmlns:a16="http://schemas.microsoft.com/office/drawing/2014/main" id="{D030B98C-4D85-3D6E-D66B-A1445E4C6596}"/>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CB732EE6-38BE-8959-F706-141FDA791668}"/>
              </a:ext>
            </a:extLst>
          </p:cNvPr>
          <p:cNvSpPr>
            <a:spLocks noGrp="1"/>
          </p:cNvSpPr>
          <p:nvPr>
            <p:ph type="sldNum" sz="quarter" idx="12"/>
          </p:nvPr>
        </p:nvSpPr>
        <p:spPr/>
        <p:txBody>
          <a:bodyPr/>
          <a:lstStyle/>
          <a:p>
            <a:fld id="{1125424A-BD71-4929-9CFE-1E1BCAA2E7EE}" type="slidenum">
              <a:rPr lang="en-AU" smtClean="0"/>
              <a:t>‹N›</a:t>
            </a:fld>
            <a:endParaRPr lang="en-AU"/>
          </a:p>
        </p:txBody>
      </p:sp>
      <p:sp>
        <p:nvSpPr>
          <p:cNvPr id="8" name="hrSlideMaster.Picture with CaptionHeader" descr=" ">
            <a:extLst>
              <a:ext uri="{FF2B5EF4-FFF2-40B4-BE49-F238E27FC236}">
                <a16:creationId xmlns:a16="http://schemas.microsoft.com/office/drawing/2014/main" id="{7F819577-2848-7ED1-DEE6-EA161B20E44E}"/>
              </a:ext>
            </a:extLst>
          </p:cNvPr>
          <p:cNvSpPr txBox="1"/>
          <p:nvPr userDrawn="1"/>
        </p:nvSpPr>
        <p:spPr>
          <a:xfrm>
            <a:off x="0" y="0"/>
            <a:ext cx="12192000" cy="223138"/>
          </a:xfrm>
          <a:prstGeom prst="rect">
            <a:avLst/>
          </a:prstGeom>
          <a:noFill/>
        </p:spPr>
        <p:txBody>
          <a:bodyPr vert="horz" rtlCol="0">
            <a:spAutoFit/>
          </a:bodyPr>
          <a:lstStyle/>
          <a:p>
            <a:pPr algn="r"/>
            <a:r>
              <a:rPr lang="en-GB" sz="850" b="0" i="0" u="none" strike="noStrike" baseline="0">
                <a:solidFill>
                  <a:srgbClr val="000000"/>
                </a:solidFill>
                <a:latin typeface="Microsoft Sans Serif" panose="020B0604020202020204" pitchFamily="34" charset="0"/>
                <a:cs typeface="Microsoft Sans Serif" panose="020B0604020202020204" pitchFamily="34" charset="0"/>
              </a:rPr>
              <a:t> </a:t>
            </a:r>
          </a:p>
        </p:txBody>
      </p:sp>
    </p:spTree>
    <p:extLst>
      <p:ext uri="{BB962C8B-B14F-4D97-AF65-F5344CB8AC3E}">
        <p14:creationId xmlns:p14="http://schemas.microsoft.com/office/powerpoint/2010/main" val="233009702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9659AB-8DD2-344B-4AAB-D0A381EF7790}"/>
              </a:ext>
            </a:extLst>
          </p:cNvPr>
          <p:cNvSpPr>
            <a:spLocks noGrp="1"/>
          </p:cNvSpPr>
          <p:nvPr>
            <p:ph type="title"/>
          </p:nvPr>
        </p:nvSpPr>
        <p:spPr/>
        <p:txBody>
          <a:bodyPr/>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F5465FBA-DF7D-9FA2-1B7E-BBA5B9569E1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7D743B71-CFFC-A78E-7AED-568855B99E16}"/>
              </a:ext>
            </a:extLst>
          </p:cNvPr>
          <p:cNvSpPr>
            <a:spLocks noGrp="1"/>
          </p:cNvSpPr>
          <p:nvPr>
            <p:ph type="dt" sz="half" idx="10"/>
          </p:nvPr>
        </p:nvSpPr>
        <p:spPr/>
        <p:txBody>
          <a:bodyPr/>
          <a:lstStyle/>
          <a:p>
            <a:fld id="{7E9052A0-45F9-4D16-84B9-DA532B667221}" type="datetimeFigureOut">
              <a:rPr lang="en-AU" smtClean="0"/>
              <a:t>3/12/2025</a:t>
            </a:fld>
            <a:endParaRPr lang="en-AU"/>
          </a:p>
        </p:txBody>
      </p:sp>
      <p:sp>
        <p:nvSpPr>
          <p:cNvPr id="5" name="Footer Placeholder 4">
            <a:extLst>
              <a:ext uri="{FF2B5EF4-FFF2-40B4-BE49-F238E27FC236}">
                <a16:creationId xmlns:a16="http://schemas.microsoft.com/office/drawing/2014/main" id="{B29CC8DC-E9F9-BD3A-96BB-94D885E968E9}"/>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89BEB59E-4C6F-6AA9-8BDD-3F59B636A7C5}"/>
              </a:ext>
            </a:extLst>
          </p:cNvPr>
          <p:cNvSpPr>
            <a:spLocks noGrp="1"/>
          </p:cNvSpPr>
          <p:nvPr>
            <p:ph type="sldNum" sz="quarter" idx="12"/>
          </p:nvPr>
        </p:nvSpPr>
        <p:spPr/>
        <p:txBody>
          <a:bodyPr/>
          <a:lstStyle/>
          <a:p>
            <a:fld id="{1125424A-BD71-4929-9CFE-1E1BCAA2E7EE}" type="slidenum">
              <a:rPr lang="en-AU" smtClean="0"/>
              <a:t>‹N›</a:t>
            </a:fld>
            <a:endParaRPr lang="en-AU"/>
          </a:p>
        </p:txBody>
      </p:sp>
      <p:sp>
        <p:nvSpPr>
          <p:cNvPr id="7" name="hrSlideMaster.Title and Vertical TextHeader" descr=" ">
            <a:extLst>
              <a:ext uri="{FF2B5EF4-FFF2-40B4-BE49-F238E27FC236}">
                <a16:creationId xmlns:a16="http://schemas.microsoft.com/office/drawing/2014/main" id="{33A95D5F-A79C-E74E-78C7-57B093AAC8BD}"/>
              </a:ext>
            </a:extLst>
          </p:cNvPr>
          <p:cNvSpPr txBox="1"/>
          <p:nvPr userDrawn="1"/>
        </p:nvSpPr>
        <p:spPr>
          <a:xfrm>
            <a:off x="0" y="0"/>
            <a:ext cx="12192000" cy="223138"/>
          </a:xfrm>
          <a:prstGeom prst="rect">
            <a:avLst/>
          </a:prstGeom>
          <a:noFill/>
        </p:spPr>
        <p:txBody>
          <a:bodyPr vert="horz" rtlCol="0">
            <a:spAutoFit/>
          </a:bodyPr>
          <a:lstStyle/>
          <a:p>
            <a:pPr algn="r"/>
            <a:r>
              <a:rPr lang="en-GB" sz="850" b="0" i="0" u="none" strike="noStrike" baseline="0">
                <a:solidFill>
                  <a:srgbClr val="000000"/>
                </a:solidFill>
                <a:latin typeface="Microsoft Sans Serif" panose="020B0604020202020204" pitchFamily="34" charset="0"/>
                <a:cs typeface="Microsoft Sans Serif" panose="020B0604020202020204" pitchFamily="34" charset="0"/>
              </a:rPr>
              <a:t> </a:t>
            </a:r>
          </a:p>
        </p:txBody>
      </p:sp>
    </p:spTree>
    <p:extLst>
      <p:ext uri="{BB962C8B-B14F-4D97-AF65-F5344CB8AC3E}">
        <p14:creationId xmlns:p14="http://schemas.microsoft.com/office/powerpoint/2010/main" val="39738600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76B082F-982E-5B8E-2F3C-5411ABE345D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AU"/>
          </a:p>
        </p:txBody>
      </p:sp>
      <p:sp>
        <p:nvSpPr>
          <p:cNvPr id="3" name="Vertical Text Placeholder 2">
            <a:extLst>
              <a:ext uri="{FF2B5EF4-FFF2-40B4-BE49-F238E27FC236}">
                <a16:creationId xmlns:a16="http://schemas.microsoft.com/office/drawing/2014/main" id="{D23C483C-235E-17B8-97E5-C97E6E2E861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F2C44D53-5402-E8B6-E7C9-083AD9691CC1}"/>
              </a:ext>
            </a:extLst>
          </p:cNvPr>
          <p:cNvSpPr>
            <a:spLocks noGrp="1"/>
          </p:cNvSpPr>
          <p:nvPr>
            <p:ph type="dt" sz="half" idx="10"/>
          </p:nvPr>
        </p:nvSpPr>
        <p:spPr/>
        <p:txBody>
          <a:bodyPr/>
          <a:lstStyle/>
          <a:p>
            <a:fld id="{7E9052A0-45F9-4D16-84B9-DA532B667221}" type="datetimeFigureOut">
              <a:rPr lang="en-AU" smtClean="0"/>
              <a:t>3/12/2025</a:t>
            </a:fld>
            <a:endParaRPr lang="en-AU"/>
          </a:p>
        </p:txBody>
      </p:sp>
      <p:sp>
        <p:nvSpPr>
          <p:cNvPr id="5" name="Footer Placeholder 4">
            <a:extLst>
              <a:ext uri="{FF2B5EF4-FFF2-40B4-BE49-F238E27FC236}">
                <a16:creationId xmlns:a16="http://schemas.microsoft.com/office/drawing/2014/main" id="{5E710771-2C1C-8FAA-FC84-96564DE464D0}"/>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053A7F65-7154-4877-F6D1-C26C942663E0}"/>
              </a:ext>
            </a:extLst>
          </p:cNvPr>
          <p:cNvSpPr>
            <a:spLocks noGrp="1"/>
          </p:cNvSpPr>
          <p:nvPr>
            <p:ph type="sldNum" sz="quarter" idx="12"/>
          </p:nvPr>
        </p:nvSpPr>
        <p:spPr/>
        <p:txBody>
          <a:bodyPr/>
          <a:lstStyle/>
          <a:p>
            <a:fld id="{1125424A-BD71-4929-9CFE-1E1BCAA2E7EE}" type="slidenum">
              <a:rPr lang="en-AU" smtClean="0"/>
              <a:t>‹N›</a:t>
            </a:fld>
            <a:endParaRPr lang="en-AU"/>
          </a:p>
        </p:txBody>
      </p:sp>
      <p:sp>
        <p:nvSpPr>
          <p:cNvPr id="7" name="hrSlideMaster.Vertical Title and TextHeader" descr=" ">
            <a:extLst>
              <a:ext uri="{FF2B5EF4-FFF2-40B4-BE49-F238E27FC236}">
                <a16:creationId xmlns:a16="http://schemas.microsoft.com/office/drawing/2014/main" id="{7DC754B5-9C36-10F2-733C-D11DCA2B6538}"/>
              </a:ext>
            </a:extLst>
          </p:cNvPr>
          <p:cNvSpPr txBox="1"/>
          <p:nvPr userDrawn="1"/>
        </p:nvSpPr>
        <p:spPr>
          <a:xfrm>
            <a:off x="0" y="0"/>
            <a:ext cx="12192000" cy="223138"/>
          </a:xfrm>
          <a:prstGeom prst="rect">
            <a:avLst/>
          </a:prstGeom>
          <a:noFill/>
        </p:spPr>
        <p:txBody>
          <a:bodyPr vert="horz" rtlCol="0">
            <a:spAutoFit/>
          </a:bodyPr>
          <a:lstStyle/>
          <a:p>
            <a:pPr algn="r"/>
            <a:r>
              <a:rPr lang="en-GB" sz="850" b="0" i="0" u="none" strike="noStrike" baseline="0">
                <a:solidFill>
                  <a:srgbClr val="000000"/>
                </a:solidFill>
                <a:latin typeface="Microsoft Sans Serif" panose="020B0604020202020204" pitchFamily="34" charset="0"/>
                <a:cs typeface="Microsoft Sans Serif" panose="020B0604020202020204" pitchFamily="34" charset="0"/>
              </a:rPr>
              <a:t> </a:t>
            </a:r>
          </a:p>
        </p:txBody>
      </p:sp>
    </p:spTree>
    <p:extLst>
      <p:ext uri="{BB962C8B-B14F-4D97-AF65-F5344CB8AC3E}">
        <p14:creationId xmlns:p14="http://schemas.microsoft.com/office/powerpoint/2010/main" val="17687606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cSld name="WTO Media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A52990-E72D-472E-9525-9AE2B7556C3C}"/>
              </a:ext>
            </a:extLst>
          </p:cNvPr>
          <p:cNvSpPr>
            <a:spLocks noGrp="1"/>
          </p:cNvSpPr>
          <p:nvPr>
            <p:ph type="title"/>
          </p:nvPr>
        </p:nvSpPr>
        <p:spPr/>
        <p:txBody>
          <a:bodyPr/>
          <a:lstStyle/>
          <a:p>
            <a:r>
              <a:rPr lang="en-US"/>
              <a:t>Click to edit Master title style</a:t>
            </a:r>
          </a:p>
        </p:txBody>
      </p:sp>
      <p:sp>
        <p:nvSpPr>
          <p:cNvPr id="7" name="Media Placeholder 6">
            <a:extLst>
              <a:ext uri="{FF2B5EF4-FFF2-40B4-BE49-F238E27FC236}">
                <a16:creationId xmlns:a16="http://schemas.microsoft.com/office/drawing/2014/main" id="{E26C9E0B-1782-4CE9-AA97-A9B0DAA33AA6}"/>
              </a:ext>
            </a:extLst>
          </p:cNvPr>
          <p:cNvSpPr>
            <a:spLocks noGrp="1"/>
          </p:cNvSpPr>
          <p:nvPr>
            <p:ph type="media" sz="quarter" idx="13" hasCustomPrompt="1"/>
          </p:nvPr>
        </p:nvSpPr>
        <p:spPr>
          <a:xfrm>
            <a:off x="838200" y="1690688"/>
            <a:ext cx="10515600" cy="4500562"/>
          </a:xfrm>
        </p:spPr>
        <p:txBody>
          <a:bodyPr>
            <a:normAutofit/>
          </a:bodyPr>
          <a:lstStyle>
            <a:lvl1pPr marL="0" indent="0" algn="ctr">
              <a:buNone/>
              <a:defRPr sz="1650"/>
            </a:lvl1pPr>
          </a:lstStyle>
          <a:p>
            <a:r>
              <a:rPr lang="en-GB"/>
              <a:t>Media</a:t>
            </a:r>
            <a:endParaRPr lang="en-US"/>
          </a:p>
        </p:txBody>
      </p:sp>
      <p:sp>
        <p:nvSpPr>
          <p:cNvPr id="6" name="Footer Placeholder 5">
            <a:extLst>
              <a:ext uri="{FF2B5EF4-FFF2-40B4-BE49-F238E27FC236}">
                <a16:creationId xmlns:a16="http://schemas.microsoft.com/office/drawing/2014/main" id="{9F07ECFA-9420-420E-B4D3-BC81AA7AB0DA}"/>
              </a:ext>
            </a:extLst>
          </p:cNvPr>
          <p:cNvSpPr>
            <a:spLocks noGrp="1"/>
          </p:cNvSpPr>
          <p:nvPr>
            <p:ph type="ftr" sz="quarter" idx="14"/>
          </p:nvPr>
        </p:nvSpPr>
        <p:spPr/>
        <p:txBody>
          <a:bodyPr/>
          <a:lstStyle/>
          <a:p>
            <a:endParaRPr lang="en-US"/>
          </a:p>
        </p:txBody>
      </p:sp>
      <p:sp>
        <p:nvSpPr>
          <p:cNvPr id="8" name="Slide Number Placeholder 7">
            <a:extLst>
              <a:ext uri="{FF2B5EF4-FFF2-40B4-BE49-F238E27FC236}">
                <a16:creationId xmlns:a16="http://schemas.microsoft.com/office/drawing/2014/main" id="{62EB2294-776B-43CF-B52F-2DA8D3395320}"/>
              </a:ext>
            </a:extLst>
          </p:cNvPr>
          <p:cNvSpPr>
            <a:spLocks noGrp="1"/>
          </p:cNvSpPr>
          <p:nvPr>
            <p:ph type="sldNum" sz="quarter" idx="15"/>
          </p:nvPr>
        </p:nvSpPr>
        <p:spPr/>
        <p:txBody>
          <a:bodyPr/>
          <a:lstStyle/>
          <a:p>
            <a:fld id="{BBB66A2D-C53D-4D60-9509-E6C8536CB165}" type="slidenum">
              <a:rPr lang="en-US" smtClean="0"/>
              <a:t>‹N›</a:t>
            </a:fld>
            <a:endParaRPr lang="en-US"/>
          </a:p>
        </p:txBody>
      </p:sp>
      <p:sp>
        <p:nvSpPr>
          <p:cNvPr id="3" name="hrSlideMaster.WTO Media layoutHeader" descr=" ">
            <a:extLst>
              <a:ext uri="{FF2B5EF4-FFF2-40B4-BE49-F238E27FC236}">
                <a16:creationId xmlns:a16="http://schemas.microsoft.com/office/drawing/2014/main" id="{C919EDA9-1E42-28C4-332C-D7D35BED7D28}"/>
              </a:ext>
            </a:extLst>
          </p:cNvPr>
          <p:cNvSpPr txBox="1"/>
          <p:nvPr userDrawn="1"/>
        </p:nvSpPr>
        <p:spPr>
          <a:xfrm>
            <a:off x="0" y="0"/>
            <a:ext cx="12192000" cy="223138"/>
          </a:xfrm>
          <a:prstGeom prst="rect">
            <a:avLst/>
          </a:prstGeom>
          <a:noFill/>
        </p:spPr>
        <p:txBody>
          <a:bodyPr vert="horz" rtlCol="0">
            <a:spAutoFit/>
          </a:bodyPr>
          <a:lstStyle/>
          <a:p>
            <a:pPr algn="r"/>
            <a:r>
              <a:rPr lang="en-GB" sz="850" b="0" i="0" u="none" strike="noStrike" baseline="0">
                <a:solidFill>
                  <a:srgbClr val="000000"/>
                </a:solidFill>
                <a:latin typeface="Microsoft Sans Serif" panose="020B0604020202020204" pitchFamily="34" charset="0"/>
                <a:cs typeface="Microsoft Sans Serif" panose="020B0604020202020204" pitchFamily="34" charset="0"/>
              </a:rPr>
              <a:t> </a:t>
            </a:r>
          </a:p>
        </p:txBody>
      </p:sp>
    </p:spTree>
    <p:extLst>
      <p:ext uri="{BB962C8B-B14F-4D97-AF65-F5344CB8AC3E}">
        <p14:creationId xmlns:p14="http://schemas.microsoft.com/office/powerpoint/2010/main" val="40925353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0CB602-25E0-AB9D-FB9D-955446EBE07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U"/>
          </a:p>
        </p:txBody>
      </p:sp>
      <p:sp>
        <p:nvSpPr>
          <p:cNvPr id="3" name="Subtitle 2">
            <a:extLst>
              <a:ext uri="{FF2B5EF4-FFF2-40B4-BE49-F238E27FC236}">
                <a16:creationId xmlns:a16="http://schemas.microsoft.com/office/drawing/2014/main" id="{4D9A85D2-ECBD-AABF-0AED-68FB926CD3A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Date Placeholder 3">
            <a:extLst>
              <a:ext uri="{FF2B5EF4-FFF2-40B4-BE49-F238E27FC236}">
                <a16:creationId xmlns:a16="http://schemas.microsoft.com/office/drawing/2014/main" id="{148351C0-13DF-CEDA-BCC0-C30BE9EB0533}"/>
              </a:ext>
            </a:extLst>
          </p:cNvPr>
          <p:cNvSpPr>
            <a:spLocks noGrp="1"/>
          </p:cNvSpPr>
          <p:nvPr>
            <p:ph type="dt" sz="half" idx="10"/>
          </p:nvPr>
        </p:nvSpPr>
        <p:spPr/>
        <p:txBody>
          <a:bodyPr/>
          <a:lstStyle/>
          <a:p>
            <a:fld id="{7E9052A0-45F9-4D16-84B9-DA532B667221}" type="datetimeFigureOut">
              <a:rPr lang="en-AU" smtClean="0"/>
              <a:t>3/12/2025</a:t>
            </a:fld>
            <a:endParaRPr lang="en-AU"/>
          </a:p>
        </p:txBody>
      </p:sp>
      <p:sp>
        <p:nvSpPr>
          <p:cNvPr id="5" name="Footer Placeholder 4">
            <a:extLst>
              <a:ext uri="{FF2B5EF4-FFF2-40B4-BE49-F238E27FC236}">
                <a16:creationId xmlns:a16="http://schemas.microsoft.com/office/drawing/2014/main" id="{3240E747-44A1-6663-77A5-A7CD3F68BCAC}"/>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A0FD9AF2-6E14-0A2C-CAAC-172F79DC1F34}"/>
              </a:ext>
            </a:extLst>
          </p:cNvPr>
          <p:cNvSpPr>
            <a:spLocks noGrp="1"/>
          </p:cNvSpPr>
          <p:nvPr>
            <p:ph type="sldNum" sz="quarter" idx="12"/>
          </p:nvPr>
        </p:nvSpPr>
        <p:spPr/>
        <p:txBody>
          <a:bodyPr/>
          <a:lstStyle/>
          <a:p>
            <a:fld id="{1125424A-BD71-4929-9CFE-1E1BCAA2E7EE}" type="slidenum">
              <a:rPr lang="en-AU" smtClean="0"/>
              <a:t>‹N›</a:t>
            </a:fld>
            <a:endParaRPr lang="en-AU"/>
          </a:p>
        </p:txBody>
      </p:sp>
      <p:sp>
        <p:nvSpPr>
          <p:cNvPr id="7" name="hrSlideMaster.Title SlideHeader" descr=" ">
            <a:extLst>
              <a:ext uri="{FF2B5EF4-FFF2-40B4-BE49-F238E27FC236}">
                <a16:creationId xmlns:a16="http://schemas.microsoft.com/office/drawing/2014/main" id="{E34080FD-AA5C-FD93-21D2-B1A655468DDE}"/>
              </a:ext>
            </a:extLst>
          </p:cNvPr>
          <p:cNvSpPr txBox="1"/>
          <p:nvPr userDrawn="1"/>
        </p:nvSpPr>
        <p:spPr>
          <a:xfrm>
            <a:off x="0" y="0"/>
            <a:ext cx="12192000" cy="223138"/>
          </a:xfrm>
          <a:prstGeom prst="rect">
            <a:avLst/>
          </a:prstGeom>
          <a:noFill/>
        </p:spPr>
        <p:txBody>
          <a:bodyPr vert="horz" rtlCol="0">
            <a:spAutoFit/>
          </a:bodyPr>
          <a:lstStyle/>
          <a:p>
            <a:pPr algn="r"/>
            <a:r>
              <a:rPr lang="en-GB" sz="850" b="0" i="0" u="none" strike="noStrike" baseline="0">
                <a:solidFill>
                  <a:srgbClr val="000000"/>
                </a:solidFill>
                <a:latin typeface="Microsoft Sans Serif" panose="020B0604020202020204" pitchFamily="34" charset="0"/>
                <a:cs typeface="Microsoft Sans Serif" panose="020B0604020202020204" pitchFamily="34" charset="0"/>
              </a:rPr>
              <a:t> </a:t>
            </a:r>
          </a:p>
        </p:txBody>
      </p:sp>
    </p:spTree>
    <p:extLst>
      <p:ext uri="{BB962C8B-B14F-4D97-AF65-F5344CB8AC3E}">
        <p14:creationId xmlns:p14="http://schemas.microsoft.com/office/powerpoint/2010/main" val="29483698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0CB602-25E0-AB9D-FB9D-955446EBE07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U"/>
          </a:p>
        </p:txBody>
      </p:sp>
      <p:sp>
        <p:nvSpPr>
          <p:cNvPr id="3" name="Subtitle 2">
            <a:extLst>
              <a:ext uri="{FF2B5EF4-FFF2-40B4-BE49-F238E27FC236}">
                <a16:creationId xmlns:a16="http://schemas.microsoft.com/office/drawing/2014/main" id="{4D9A85D2-ECBD-AABF-0AED-68FB926CD3A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Date Placeholder 3">
            <a:extLst>
              <a:ext uri="{FF2B5EF4-FFF2-40B4-BE49-F238E27FC236}">
                <a16:creationId xmlns:a16="http://schemas.microsoft.com/office/drawing/2014/main" id="{148351C0-13DF-CEDA-BCC0-C30BE9EB0533}"/>
              </a:ext>
            </a:extLst>
          </p:cNvPr>
          <p:cNvSpPr>
            <a:spLocks noGrp="1"/>
          </p:cNvSpPr>
          <p:nvPr>
            <p:ph type="dt" sz="half" idx="10"/>
          </p:nvPr>
        </p:nvSpPr>
        <p:spPr/>
        <p:txBody>
          <a:bodyPr/>
          <a:lstStyle/>
          <a:p>
            <a:fld id="{7E9052A0-45F9-4D16-84B9-DA532B667221}" type="datetimeFigureOut">
              <a:rPr lang="en-AU" smtClean="0"/>
              <a:t>3/12/2025</a:t>
            </a:fld>
            <a:endParaRPr lang="en-AU"/>
          </a:p>
        </p:txBody>
      </p:sp>
      <p:sp>
        <p:nvSpPr>
          <p:cNvPr id="5" name="Footer Placeholder 4">
            <a:extLst>
              <a:ext uri="{FF2B5EF4-FFF2-40B4-BE49-F238E27FC236}">
                <a16:creationId xmlns:a16="http://schemas.microsoft.com/office/drawing/2014/main" id="{3240E747-44A1-6663-77A5-A7CD3F68BCAC}"/>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A0FD9AF2-6E14-0A2C-CAAC-172F79DC1F34}"/>
              </a:ext>
            </a:extLst>
          </p:cNvPr>
          <p:cNvSpPr>
            <a:spLocks noGrp="1"/>
          </p:cNvSpPr>
          <p:nvPr>
            <p:ph type="sldNum" sz="quarter" idx="12"/>
          </p:nvPr>
        </p:nvSpPr>
        <p:spPr/>
        <p:txBody>
          <a:bodyPr/>
          <a:lstStyle/>
          <a:p>
            <a:fld id="{1125424A-BD71-4929-9CFE-1E1BCAA2E7EE}" type="slidenum">
              <a:rPr lang="en-AU" smtClean="0"/>
              <a:t>‹N›</a:t>
            </a:fld>
            <a:endParaRPr lang="en-AU"/>
          </a:p>
        </p:txBody>
      </p:sp>
      <p:sp>
        <p:nvSpPr>
          <p:cNvPr id="7" name="hrSlideMaster.Title SlideHeader" descr=" ">
            <a:extLst>
              <a:ext uri="{FF2B5EF4-FFF2-40B4-BE49-F238E27FC236}">
                <a16:creationId xmlns:a16="http://schemas.microsoft.com/office/drawing/2014/main" id="{D4B17C6F-4D2B-0457-4798-05DC169A41F9}"/>
              </a:ext>
            </a:extLst>
          </p:cNvPr>
          <p:cNvSpPr txBox="1"/>
          <p:nvPr userDrawn="1"/>
        </p:nvSpPr>
        <p:spPr>
          <a:xfrm>
            <a:off x="0" y="0"/>
            <a:ext cx="12192000" cy="223138"/>
          </a:xfrm>
          <a:prstGeom prst="rect">
            <a:avLst/>
          </a:prstGeom>
          <a:noFill/>
        </p:spPr>
        <p:txBody>
          <a:bodyPr vert="horz" rtlCol="0">
            <a:spAutoFit/>
          </a:bodyPr>
          <a:lstStyle/>
          <a:p>
            <a:pPr algn="r"/>
            <a:r>
              <a:rPr lang="en-GB" sz="850" b="0" i="0" u="none" strike="noStrike" baseline="0">
                <a:solidFill>
                  <a:srgbClr val="000000"/>
                </a:solidFill>
                <a:latin typeface="Microsoft Sans Serif" panose="020B0604020202020204" pitchFamily="34" charset="0"/>
                <a:cs typeface="Microsoft Sans Serif" panose="020B0604020202020204" pitchFamily="34" charset="0"/>
              </a:rPr>
              <a:t> </a:t>
            </a:r>
          </a:p>
        </p:txBody>
      </p:sp>
    </p:spTree>
    <p:extLst>
      <p:ext uri="{BB962C8B-B14F-4D97-AF65-F5344CB8AC3E}">
        <p14:creationId xmlns:p14="http://schemas.microsoft.com/office/powerpoint/2010/main" val="29483698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67A21C-3536-1966-D55F-DC695DAA49E3}"/>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276F4649-6A49-FEE2-5868-D7474F99FF3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43614112-014F-B63D-36E3-55E60BFE0E1C}"/>
              </a:ext>
            </a:extLst>
          </p:cNvPr>
          <p:cNvSpPr>
            <a:spLocks noGrp="1"/>
          </p:cNvSpPr>
          <p:nvPr>
            <p:ph type="dt" sz="half" idx="10"/>
          </p:nvPr>
        </p:nvSpPr>
        <p:spPr/>
        <p:txBody>
          <a:bodyPr/>
          <a:lstStyle/>
          <a:p>
            <a:fld id="{7E9052A0-45F9-4D16-84B9-DA532B667221}" type="datetimeFigureOut">
              <a:rPr lang="en-AU" smtClean="0"/>
              <a:t>3/12/2025</a:t>
            </a:fld>
            <a:endParaRPr lang="en-AU"/>
          </a:p>
        </p:txBody>
      </p:sp>
      <p:sp>
        <p:nvSpPr>
          <p:cNvPr id="5" name="Footer Placeholder 4">
            <a:extLst>
              <a:ext uri="{FF2B5EF4-FFF2-40B4-BE49-F238E27FC236}">
                <a16:creationId xmlns:a16="http://schemas.microsoft.com/office/drawing/2014/main" id="{C43B655E-AA79-91E3-CB88-C62D43D05DB4}"/>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55139DD8-CA7E-228F-B22D-4DE2F542AFBF}"/>
              </a:ext>
            </a:extLst>
          </p:cNvPr>
          <p:cNvSpPr>
            <a:spLocks noGrp="1"/>
          </p:cNvSpPr>
          <p:nvPr>
            <p:ph type="sldNum" sz="quarter" idx="12"/>
          </p:nvPr>
        </p:nvSpPr>
        <p:spPr/>
        <p:txBody>
          <a:bodyPr/>
          <a:lstStyle/>
          <a:p>
            <a:fld id="{1125424A-BD71-4929-9CFE-1E1BCAA2E7EE}" type="slidenum">
              <a:rPr lang="en-AU" smtClean="0"/>
              <a:t>‹N›</a:t>
            </a:fld>
            <a:endParaRPr lang="en-AU"/>
          </a:p>
        </p:txBody>
      </p:sp>
      <p:sp>
        <p:nvSpPr>
          <p:cNvPr id="7" name="hrSlideMaster.Title and ContentHeader" descr=" ">
            <a:extLst>
              <a:ext uri="{FF2B5EF4-FFF2-40B4-BE49-F238E27FC236}">
                <a16:creationId xmlns:a16="http://schemas.microsoft.com/office/drawing/2014/main" id="{44A9D066-550A-7821-5440-293569456D3E}"/>
              </a:ext>
            </a:extLst>
          </p:cNvPr>
          <p:cNvSpPr txBox="1"/>
          <p:nvPr userDrawn="1"/>
        </p:nvSpPr>
        <p:spPr>
          <a:xfrm>
            <a:off x="0" y="0"/>
            <a:ext cx="12192000" cy="223138"/>
          </a:xfrm>
          <a:prstGeom prst="rect">
            <a:avLst/>
          </a:prstGeom>
          <a:noFill/>
        </p:spPr>
        <p:txBody>
          <a:bodyPr vert="horz" rtlCol="0">
            <a:spAutoFit/>
          </a:bodyPr>
          <a:lstStyle/>
          <a:p>
            <a:pPr algn="r"/>
            <a:r>
              <a:rPr lang="en-GB" sz="850" b="0" i="0" u="none" strike="noStrike" baseline="0">
                <a:solidFill>
                  <a:srgbClr val="000000"/>
                </a:solidFill>
                <a:latin typeface="Microsoft Sans Serif" panose="020B0604020202020204" pitchFamily="34" charset="0"/>
                <a:cs typeface="Microsoft Sans Serif" panose="020B0604020202020204" pitchFamily="34" charset="0"/>
              </a:rPr>
              <a:t> </a:t>
            </a:r>
          </a:p>
        </p:txBody>
      </p:sp>
    </p:spTree>
    <p:extLst>
      <p:ext uri="{BB962C8B-B14F-4D97-AF65-F5344CB8AC3E}">
        <p14:creationId xmlns:p14="http://schemas.microsoft.com/office/powerpoint/2010/main" val="29765095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66DBDE-684F-847A-1173-E46145EAA74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a:extLst>
              <a:ext uri="{FF2B5EF4-FFF2-40B4-BE49-F238E27FC236}">
                <a16:creationId xmlns:a16="http://schemas.microsoft.com/office/drawing/2014/main" id="{E4DB44B7-8F6D-02A7-727D-99A8ABB09F9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B46D572-0725-E9B3-ECDB-DB4816DD6D53}"/>
              </a:ext>
            </a:extLst>
          </p:cNvPr>
          <p:cNvSpPr>
            <a:spLocks noGrp="1"/>
          </p:cNvSpPr>
          <p:nvPr>
            <p:ph type="dt" sz="half" idx="10"/>
          </p:nvPr>
        </p:nvSpPr>
        <p:spPr/>
        <p:txBody>
          <a:bodyPr/>
          <a:lstStyle/>
          <a:p>
            <a:fld id="{7E9052A0-45F9-4D16-84B9-DA532B667221}" type="datetimeFigureOut">
              <a:rPr lang="en-AU" smtClean="0"/>
              <a:t>3/12/2025</a:t>
            </a:fld>
            <a:endParaRPr lang="en-AU"/>
          </a:p>
        </p:txBody>
      </p:sp>
      <p:sp>
        <p:nvSpPr>
          <p:cNvPr id="5" name="Footer Placeholder 4">
            <a:extLst>
              <a:ext uri="{FF2B5EF4-FFF2-40B4-BE49-F238E27FC236}">
                <a16:creationId xmlns:a16="http://schemas.microsoft.com/office/drawing/2014/main" id="{A86CC66A-B958-AE76-03EE-F3D06A958C3A}"/>
              </a:ext>
            </a:extLst>
          </p:cNvPr>
          <p:cNvSpPr>
            <a:spLocks noGrp="1"/>
          </p:cNvSpPr>
          <p:nvPr>
            <p:ph type="ftr" sz="quarter" idx="11"/>
          </p:nvPr>
        </p:nvSpPr>
        <p:spPr/>
        <p:txBody>
          <a:bodyPr/>
          <a:lstStyle/>
          <a:p>
            <a:endParaRPr lang="en-AU"/>
          </a:p>
        </p:txBody>
      </p:sp>
      <p:sp>
        <p:nvSpPr>
          <p:cNvPr id="6" name="Slide Number Placeholder 5">
            <a:extLst>
              <a:ext uri="{FF2B5EF4-FFF2-40B4-BE49-F238E27FC236}">
                <a16:creationId xmlns:a16="http://schemas.microsoft.com/office/drawing/2014/main" id="{BD252802-9CA3-3C7D-0F3C-C7EB7177AFF0}"/>
              </a:ext>
            </a:extLst>
          </p:cNvPr>
          <p:cNvSpPr>
            <a:spLocks noGrp="1"/>
          </p:cNvSpPr>
          <p:nvPr>
            <p:ph type="sldNum" sz="quarter" idx="12"/>
          </p:nvPr>
        </p:nvSpPr>
        <p:spPr/>
        <p:txBody>
          <a:bodyPr/>
          <a:lstStyle/>
          <a:p>
            <a:fld id="{1125424A-BD71-4929-9CFE-1E1BCAA2E7EE}" type="slidenum">
              <a:rPr lang="en-AU" smtClean="0"/>
              <a:t>‹N›</a:t>
            </a:fld>
            <a:endParaRPr lang="en-AU"/>
          </a:p>
        </p:txBody>
      </p:sp>
      <p:sp>
        <p:nvSpPr>
          <p:cNvPr id="7" name="hrSlideMaster.Section HeaderHeader" descr=" ">
            <a:extLst>
              <a:ext uri="{FF2B5EF4-FFF2-40B4-BE49-F238E27FC236}">
                <a16:creationId xmlns:a16="http://schemas.microsoft.com/office/drawing/2014/main" id="{84493721-88D9-79CC-1885-763D4E96F670}"/>
              </a:ext>
            </a:extLst>
          </p:cNvPr>
          <p:cNvSpPr txBox="1"/>
          <p:nvPr userDrawn="1"/>
        </p:nvSpPr>
        <p:spPr>
          <a:xfrm>
            <a:off x="0" y="0"/>
            <a:ext cx="12192000" cy="223138"/>
          </a:xfrm>
          <a:prstGeom prst="rect">
            <a:avLst/>
          </a:prstGeom>
          <a:noFill/>
        </p:spPr>
        <p:txBody>
          <a:bodyPr vert="horz" rtlCol="0">
            <a:spAutoFit/>
          </a:bodyPr>
          <a:lstStyle/>
          <a:p>
            <a:pPr algn="r"/>
            <a:r>
              <a:rPr lang="en-GB" sz="850" b="0" i="0" u="none" strike="noStrike" baseline="0">
                <a:solidFill>
                  <a:srgbClr val="000000"/>
                </a:solidFill>
                <a:latin typeface="Microsoft Sans Serif" panose="020B0604020202020204" pitchFamily="34" charset="0"/>
                <a:cs typeface="Microsoft Sans Serif" panose="020B0604020202020204" pitchFamily="34" charset="0"/>
              </a:rPr>
              <a:t> </a:t>
            </a:r>
          </a:p>
        </p:txBody>
      </p:sp>
    </p:spTree>
    <p:extLst>
      <p:ext uri="{BB962C8B-B14F-4D97-AF65-F5344CB8AC3E}">
        <p14:creationId xmlns:p14="http://schemas.microsoft.com/office/powerpoint/2010/main" val="21307088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51AFE9-2820-CE05-C13B-1EBF5674590D}"/>
              </a:ext>
            </a:extLst>
          </p:cNvPr>
          <p:cNvSpPr>
            <a:spLocks noGrp="1"/>
          </p:cNvSpPr>
          <p:nvPr>
            <p:ph type="title"/>
          </p:nvPr>
        </p:nvSpPr>
        <p:spPr/>
        <p:txBody>
          <a:bodyPr/>
          <a:lstStyle/>
          <a:p>
            <a:r>
              <a:rPr lang="en-US"/>
              <a:t>Click to edit Master title style</a:t>
            </a:r>
            <a:endParaRPr lang="en-AU"/>
          </a:p>
        </p:txBody>
      </p:sp>
      <p:sp>
        <p:nvSpPr>
          <p:cNvPr id="3" name="Content Placeholder 2">
            <a:extLst>
              <a:ext uri="{FF2B5EF4-FFF2-40B4-BE49-F238E27FC236}">
                <a16:creationId xmlns:a16="http://schemas.microsoft.com/office/drawing/2014/main" id="{804246DA-889F-43CD-8A7D-CC0EB518D0C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a:extLst>
              <a:ext uri="{FF2B5EF4-FFF2-40B4-BE49-F238E27FC236}">
                <a16:creationId xmlns:a16="http://schemas.microsoft.com/office/drawing/2014/main" id="{AEE618B0-E088-2453-A284-A46766CF791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Date Placeholder 4">
            <a:extLst>
              <a:ext uri="{FF2B5EF4-FFF2-40B4-BE49-F238E27FC236}">
                <a16:creationId xmlns:a16="http://schemas.microsoft.com/office/drawing/2014/main" id="{CB670132-115E-F119-8C13-3F877145A16C}"/>
              </a:ext>
            </a:extLst>
          </p:cNvPr>
          <p:cNvSpPr>
            <a:spLocks noGrp="1"/>
          </p:cNvSpPr>
          <p:nvPr>
            <p:ph type="dt" sz="half" idx="10"/>
          </p:nvPr>
        </p:nvSpPr>
        <p:spPr/>
        <p:txBody>
          <a:bodyPr/>
          <a:lstStyle/>
          <a:p>
            <a:fld id="{7E9052A0-45F9-4D16-84B9-DA532B667221}" type="datetimeFigureOut">
              <a:rPr lang="en-AU" smtClean="0"/>
              <a:t>3/12/2025</a:t>
            </a:fld>
            <a:endParaRPr lang="en-AU"/>
          </a:p>
        </p:txBody>
      </p:sp>
      <p:sp>
        <p:nvSpPr>
          <p:cNvPr id="6" name="Footer Placeholder 5">
            <a:extLst>
              <a:ext uri="{FF2B5EF4-FFF2-40B4-BE49-F238E27FC236}">
                <a16:creationId xmlns:a16="http://schemas.microsoft.com/office/drawing/2014/main" id="{48360EB2-19C1-AB5D-2F35-008ED12F49B7}"/>
              </a:ext>
            </a:extLst>
          </p:cNvPr>
          <p:cNvSpPr>
            <a:spLocks noGrp="1"/>
          </p:cNvSpPr>
          <p:nvPr>
            <p:ph type="ftr" sz="quarter" idx="11"/>
          </p:nvPr>
        </p:nvSpPr>
        <p:spPr/>
        <p:txBody>
          <a:bodyPr/>
          <a:lstStyle/>
          <a:p>
            <a:endParaRPr lang="en-AU"/>
          </a:p>
        </p:txBody>
      </p:sp>
      <p:sp>
        <p:nvSpPr>
          <p:cNvPr id="7" name="Slide Number Placeholder 6">
            <a:extLst>
              <a:ext uri="{FF2B5EF4-FFF2-40B4-BE49-F238E27FC236}">
                <a16:creationId xmlns:a16="http://schemas.microsoft.com/office/drawing/2014/main" id="{91A95199-5822-B9CA-BD16-E86F4D91AF80}"/>
              </a:ext>
            </a:extLst>
          </p:cNvPr>
          <p:cNvSpPr>
            <a:spLocks noGrp="1"/>
          </p:cNvSpPr>
          <p:nvPr>
            <p:ph type="sldNum" sz="quarter" idx="12"/>
          </p:nvPr>
        </p:nvSpPr>
        <p:spPr/>
        <p:txBody>
          <a:bodyPr/>
          <a:lstStyle/>
          <a:p>
            <a:fld id="{1125424A-BD71-4929-9CFE-1E1BCAA2E7EE}" type="slidenum">
              <a:rPr lang="en-AU" smtClean="0"/>
              <a:t>‹N›</a:t>
            </a:fld>
            <a:endParaRPr lang="en-AU"/>
          </a:p>
        </p:txBody>
      </p:sp>
      <p:sp>
        <p:nvSpPr>
          <p:cNvPr id="8" name="hrSlideMaster.Two ContentHeader" descr=" ">
            <a:extLst>
              <a:ext uri="{FF2B5EF4-FFF2-40B4-BE49-F238E27FC236}">
                <a16:creationId xmlns:a16="http://schemas.microsoft.com/office/drawing/2014/main" id="{50BC8EC3-2FC6-BBA4-B877-8C722B2DBD02}"/>
              </a:ext>
            </a:extLst>
          </p:cNvPr>
          <p:cNvSpPr txBox="1"/>
          <p:nvPr userDrawn="1"/>
        </p:nvSpPr>
        <p:spPr>
          <a:xfrm>
            <a:off x="0" y="0"/>
            <a:ext cx="12192000" cy="223138"/>
          </a:xfrm>
          <a:prstGeom prst="rect">
            <a:avLst/>
          </a:prstGeom>
          <a:noFill/>
        </p:spPr>
        <p:txBody>
          <a:bodyPr vert="horz" rtlCol="0">
            <a:spAutoFit/>
          </a:bodyPr>
          <a:lstStyle/>
          <a:p>
            <a:pPr algn="r"/>
            <a:r>
              <a:rPr lang="en-GB" sz="850" b="0" i="0" u="none" strike="noStrike" baseline="0">
                <a:solidFill>
                  <a:srgbClr val="000000"/>
                </a:solidFill>
                <a:latin typeface="Microsoft Sans Serif" panose="020B0604020202020204" pitchFamily="34" charset="0"/>
                <a:cs typeface="Microsoft Sans Serif" panose="020B0604020202020204" pitchFamily="34" charset="0"/>
              </a:rPr>
              <a:t> </a:t>
            </a:r>
          </a:p>
        </p:txBody>
      </p:sp>
    </p:spTree>
    <p:extLst>
      <p:ext uri="{BB962C8B-B14F-4D97-AF65-F5344CB8AC3E}">
        <p14:creationId xmlns:p14="http://schemas.microsoft.com/office/powerpoint/2010/main" val="21287975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A15E7F-DE01-40B2-9D6E-0FE53B932E5E}"/>
              </a:ext>
            </a:extLst>
          </p:cNvPr>
          <p:cNvSpPr>
            <a:spLocks noGrp="1"/>
          </p:cNvSpPr>
          <p:nvPr>
            <p:ph type="title"/>
          </p:nvPr>
        </p:nvSpPr>
        <p:spPr>
          <a:xfrm>
            <a:off x="839788" y="365125"/>
            <a:ext cx="10515600" cy="1325563"/>
          </a:xfrm>
        </p:spPr>
        <p:txBody>
          <a:bodyPr/>
          <a:lstStyle/>
          <a:p>
            <a:r>
              <a:rPr lang="en-US"/>
              <a:t>Click to edit Master title style</a:t>
            </a:r>
            <a:endParaRPr lang="en-AU"/>
          </a:p>
        </p:txBody>
      </p:sp>
      <p:sp>
        <p:nvSpPr>
          <p:cNvPr id="3" name="Text Placeholder 2">
            <a:extLst>
              <a:ext uri="{FF2B5EF4-FFF2-40B4-BE49-F238E27FC236}">
                <a16:creationId xmlns:a16="http://schemas.microsoft.com/office/drawing/2014/main" id="{978293CC-36FE-7756-39F6-FBD3F45EFCD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3333EFB-93CE-4B8A-711F-10B4463A81D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a:extLst>
              <a:ext uri="{FF2B5EF4-FFF2-40B4-BE49-F238E27FC236}">
                <a16:creationId xmlns:a16="http://schemas.microsoft.com/office/drawing/2014/main" id="{02CC7E63-B25B-0252-D190-E23379D56CD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DA20EC7-5050-7884-7CE0-55EA7B8A18F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Date Placeholder 6">
            <a:extLst>
              <a:ext uri="{FF2B5EF4-FFF2-40B4-BE49-F238E27FC236}">
                <a16:creationId xmlns:a16="http://schemas.microsoft.com/office/drawing/2014/main" id="{FF788745-A19A-CCD5-FE49-FB6AA656C2CC}"/>
              </a:ext>
            </a:extLst>
          </p:cNvPr>
          <p:cNvSpPr>
            <a:spLocks noGrp="1"/>
          </p:cNvSpPr>
          <p:nvPr>
            <p:ph type="dt" sz="half" idx="10"/>
          </p:nvPr>
        </p:nvSpPr>
        <p:spPr/>
        <p:txBody>
          <a:bodyPr/>
          <a:lstStyle/>
          <a:p>
            <a:fld id="{7E9052A0-45F9-4D16-84B9-DA532B667221}" type="datetimeFigureOut">
              <a:rPr lang="en-AU" smtClean="0"/>
              <a:t>3/12/2025</a:t>
            </a:fld>
            <a:endParaRPr lang="en-AU"/>
          </a:p>
        </p:txBody>
      </p:sp>
      <p:sp>
        <p:nvSpPr>
          <p:cNvPr id="8" name="Footer Placeholder 7">
            <a:extLst>
              <a:ext uri="{FF2B5EF4-FFF2-40B4-BE49-F238E27FC236}">
                <a16:creationId xmlns:a16="http://schemas.microsoft.com/office/drawing/2014/main" id="{F0058E70-DCFC-BFCC-02A5-77B360FA4FBD}"/>
              </a:ext>
            </a:extLst>
          </p:cNvPr>
          <p:cNvSpPr>
            <a:spLocks noGrp="1"/>
          </p:cNvSpPr>
          <p:nvPr>
            <p:ph type="ftr" sz="quarter" idx="11"/>
          </p:nvPr>
        </p:nvSpPr>
        <p:spPr/>
        <p:txBody>
          <a:bodyPr/>
          <a:lstStyle/>
          <a:p>
            <a:endParaRPr lang="en-AU"/>
          </a:p>
        </p:txBody>
      </p:sp>
      <p:sp>
        <p:nvSpPr>
          <p:cNvPr id="9" name="Slide Number Placeholder 8">
            <a:extLst>
              <a:ext uri="{FF2B5EF4-FFF2-40B4-BE49-F238E27FC236}">
                <a16:creationId xmlns:a16="http://schemas.microsoft.com/office/drawing/2014/main" id="{263977D8-6546-7BA7-65AC-17A40CD6CF85}"/>
              </a:ext>
            </a:extLst>
          </p:cNvPr>
          <p:cNvSpPr>
            <a:spLocks noGrp="1"/>
          </p:cNvSpPr>
          <p:nvPr>
            <p:ph type="sldNum" sz="quarter" idx="12"/>
          </p:nvPr>
        </p:nvSpPr>
        <p:spPr/>
        <p:txBody>
          <a:bodyPr/>
          <a:lstStyle/>
          <a:p>
            <a:fld id="{1125424A-BD71-4929-9CFE-1E1BCAA2E7EE}" type="slidenum">
              <a:rPr lang="en-AU" smtClean="0"/>
              <a:t>‹N›</a:t>
            </a:fld>
            <a:endParaRPr lang="en-AU"/>
          </a:p>
        </p:txBody>
      </p:sp>
      <p:sp>
        <p:nvSpPr>
          <p:cNvPr id="10" name="hrSlideMaster.ComparisonHeader" descr=" ">
            <a:extLst>
              <a:ext uri="{FF2B5EF4-FFF2-40B4-BE49-F238E27FC236}">
                <a16:creationId xmlns:a16="http://schemas.microsoft.com/office/drawing/2014/main" id="{642BDB49-9D84-F84C-99A1-F73A8AD8A207}"/>
              </a:ext>
            </a:extLst>
          </p:cNvPr>
          <p:cNvSpPr txBox="1"/>
          <p:nvPr userDrawn="1"/>
        </p:nvSpPr>
        <p:spPr>
          <a:xfrm>
            <a:off x="0" y="0"/>
            <a:ext cx="12192000" cy="223138"/>
          </a:xfrm>
          <a:prstGeom prst="rect">
            <a:avLst/>
          </a:prstGeom>
          <a:noFill/>
        </p:spPr>
        <p:txBody>
          <a:bodyPr vert="horz" rtlCol="0">
            <a:spAutoFit/>
          </a:bodyPr>
          <a:lstStyle/>
          <a:p>
            <a:pPr algn="r"/>
            <a:r>
              <a:rPr lang="en-GB" sz="850" b="0" i="0" u="none" strike="noStrike" baseline="0">
                <a:solidFill>
                  <a:srgbClr val="000000"/>
                </a:solidFill>
                <a:latin typeface="Microsoft Sans Serif" panose="020B0604020202020204" pitchFamily="34" charset="0"/>
                <a:cs typeface="Microsoft Sans Serif" panose="020B0604020202020204" pitchFamily="34" charset="0"/>
              </a:rPr>
              <a:t> </a:t>
            </a:r>
          </a:p>
        </p:txBody>
      </p:sp>
    </p:spTree>
    <p:extLst>
      <p:ext uri="{BB962C8B-B14F-4D97-AF65-F5344CB8AC3E}">
        <p14:creationId xmlns:p14="http://schemas.microsoft.com/office/powerpoint/2010/main" val="80802717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0BBAD6-D164-79F3-E9A9-EAD20FDCFF17}"/>
              </a:ext>
            </a:extLst>
          </p:cNvPr>
          <p:cNvSpPr>
            <a:spLocks noGrp="1"/>
          </p:cNvSpPr>
          <p:nvPr>
            <p:ph type="title"/>
          </p:nvPr>
        </p:nvSpPr>
        <p:spPr/>
        <p:txBody>
          <a:bodyPr/>
          <a:lstStyle/>
          <a:p>
            <a:r>
              <a:rPr lang="en-US"/>
              <a:t>Click to edit Master title style</a:t>
            </a:r>
            <a:endParaRPr lang="en-AU"/>
          </a:p>
        </p:txBody>
      </p:sp>
      <p:sp>
        <p:nvSpPr>
          <p:cNvPr id="3" name="Date Placeholder 2">
            <a:extLst>
              <a:ext uri="{FF2B5EF4-FFF2-40B4-BE49-F238E27FC236}">
                <a16:creationId xmlns:a16="http://schemas.microsoft.com/office/drawing/2014/main" id="{E898F12C-BB40-F35E-BCE5-02B27CF2582C}"/>
              </a:ext>
            </a:extLst>
          </p:cNvPr>
          <p:cNvSpPr>
            <a:spLocks noGrp="1"/>
          </p:cNvSpPr>
          <p:nvPr>
            <p:ph type="dt" sz="half" idx="10"/>
          </p:nvPr>
        </p:nvSpPr>
        <p:spPr/>
        <p:txBody>
          <a:bodyPr/>
          <a:lstStyle/>
          <a:p>
            <a:fld id="{7E9052A0-45F9-4D16-84B9-DA532B667221}" type="datetimeFigureOut">
              <a:rPr lang="en-AU" smtClean="0"/>
              <a:t>3/12/2025</a:t>
            </a:fld>
            <a:endParaRPr lang="en-AU"/>
          </a:p>
        </p:txBody>
      </p:sp>
      <p:sp>
        <p:nvSpPr>
          <p:cNvPr id="4" name="Footer Placeholder 3">
            <a:extLst>
              <a:ext uri="{FF2B5EF4-FFF2-40B4-BE49-F238E27FC236}">
                <a16:creationId xmlns:a16="http://schemas.microsoft.com/office/drawing/2014/main" id="{BD69E602-75ED-DE3A-8661-82EFEBBFC837}"/>
              </a:ext>
            </a:extLst>
          </p:cNvPr>
          <p:cNvSpPr>
            <a:spLocks noGrp="1"/>
          </p:cNvSpPr>
          <p:nvPr>
            <p:ph type="ftr" sz="quarter" idx="11"/>
          </p:nvPr>
        </p:nvSpPr>
        <p:spPr/>
        <p:txBody>
          <a:bodyPr/>
          <a:lstStyle/>
          <a:p>
            <a:endParaRPr lang="en-AU"/>
          </a:p>
        </p:txBody>
      </p:sp>
      <p:sp>
        <p:nvSpPr>
          <p:cNvPr id="5" name="Slide Number Placeholder 4">
            <a:extLst>
              <a:ext uri="{FF2B5EF4-FFF2-40B4-BE49-F238E27FC236}">
                <a16:creationId xmlns:a16="http://schemas.microsoft.com/office/drawing/2014/main" id="{AEFC21A4-24F3-DE2C-AF64-734DA9F21A89}"/>
              </a:ext>
            </a:extLst>
          </p:cNvPr>
          <p:cNvSpPr>
            <a:spLocks noGrp="1"/>
          </p:cNvSpPr>
          <p:nvPr>
            <p:ph type="sldNum" sz="quarter" idx="12"/>
          </p:nvPr>
        </p:nvSpPr>
        <p:spPr/>
        <p:txBody>
          <a:bodyPr/>
          <a:lstStyle/>
          <a:p>
            <a:fld id="{1125424A-BD71-4929-9CFE-1E1BCAA2E7EE}" type="slidenum">
              <a:rPr lang="en-AU" smtClean="0"/>
              <a:t>‹N›</a:t>
            </a:fld>
            <a:endParaRPr lang="en-AU"/>
          </a:p>
        </p:txBody>
      </p:sp>
      <p:sp>
        <p:nvSpPr>
          <p:cNvPr id="6" name="hrSlideMaster.Title OnlyHeader" descr=" ">
            <a:extLst>
              <a:ext uri="{FF2B5EF4-FFF2-40B4-BE49-F238E27FC236}">
                <a16:creationId xmlns:a16="http://schemas.microsoft.com/office/drawing/2014/main" id="{0B075B1E-4993-201B-6335-F1F297791CB7}"/>
              </a:ext>
            </a:extLst>
          </p:cNvPr>
          <p:cNvSpPr txBox="1"/>
          <p:nvPr userDrawn="1"/>
        </p:nvSpPr>
        <p:spPr>
          <a:xfrm>
            <a:off x="0" y="0"/>
            <a:ext cx="12192000" cy="223138"/>
          </a:xfrm>
          <a:prstGeom prst="rect">
            <a:avLst/>
          </a:prstGeom>
          <a:noFill/>
        </p:spPr>
        <p:txBody>
          <a:bodyPr vert="horz" rtlCol="0">
            <a:spAutoFit/>
          </a:bodyPr>
          <a:lstStyle/>
          <a:p>
            <a:pPr algn="r"/>
            <a:r>
              <a:rPr lang="en-GB" sz="850" b="0" i="0" u="none" strike="noStrike" baseline="0">
                <a:solidFill>
                  <a:srgbClr val="000000"/>
                </a:solidFill>
                <a:latin typeface="Microsoft Sans Serif" panose="020B0604020202020204" pitchFamily="34" charset="0"/>
                <a:cs typeface="Microsoft Sans Serif" panose="020B0604020202020204" pitchFamily="34" charset="0"/>
              </a:rPr>
              <a:t> </a:t>
            </a:r>
          </a:p>
        </p:txBody>
      </p:sp>
    </p:spTree>
    <p:extLst>
      <p:ext uri="{BB962C8B-B14F-4D97-AF65-F5344CB8AC3E}">
        <p14:creationId xmlns:p14="http://schemas.microsoft.com/office/powerpoint/2010/main" val="27503603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9C3C25C-3D22-2138-1DB2-8F4C56EA0823}"/>
              </a:ext>
            </a:extLst>
          </p:cNvPr>
          <p:cNvSpPr>
            <a:spLocks noGrp="1"/>
          </p:cNvSpPr>
          <p:nvPr>
            <p:ph type="dt" sz="half" idx="10"/>
          </p:nvPr>
        </p:nvSpPr>
        <p:spPr/>
        <p:txBody>
          <a:bodyPr/>
          <a:lstStyle/>
          <a:p>
            <a:fld id="{7E9052A0-45F9-4D16-84B9-DA532B667221}" type="datetimeFigureOut">
              <a:rPr lang="en-AU" smtClean="0"/>
              <a:t>3/12/2025</a:t>
            </a:fld>
            <a:endParaRPr lang="en-AU"/>
          </a:p>
        </p:txBody>
      </p:sp>
      <p:sp>
        <p:nvSpPr>
          <p:cNvPr id="3" name="Footer Placeholder 2">
            <a:extLst>
              <a:ext uri="{FF2B5EF4-FFF2-40B4-BE49-F238E27FC236}">
                <a16:creationId xmlns:a16="http://schemas.microsoft.com/office/drawing/2014/main" id="{7302CE11-AE68-D259-D5BA-CA35FC57E37D}"/>
              </a:ext>
            </a:extLst>
          </p:cNvPr>
          <p:cNvSpPr>
            <a:spLocks noGrp="1"/>
          </p:cNvSpPr>
          <p:nvPr>
            <p:ph type="ftr" sz="quarter" idx="11"/>
          </p:nvPr>
        </p:nvSpPr>
        <p:spPr/>
        <p:txBody>
          <a:bodyPr/>
          <a:lstStyle/>
          <a:p>
            <a:endParaRPr lang="en-AU"/>
          </a:p>
        </p:txBody>
      </p:sp>
      <p:sp>
        <p:nvSpPr>
          <p:cNvPr id="4" name="Slide Number Placeholder 3">
            <a:extLst>
              <a:ext uri="{FF2B5EF4-FFF2-40B4-BE49-F238E27FC236}">
                <a16:creationId xmlns:a16="http://schemas.microsoft.com/office/drawing/2014/main" id="{ACF438E5-074C-88E6-C910-DC2F6B08C240}"/>
              </a:ext>
            </a:extLst>
          </p:cNvPr>
          <p:cNvSpPr>
            <a:spLocks noGrp="1"/>
          </p:cNvSpPr>
          <p:nvPr>
            <p:ph type="sldNum" sz="quarter" idx="12"/>
          </p:nvPr>
        </p:nvSpPr>
        <p:spPr/>
        <p:txBody>
          <a:bodyPr/>
          <a:lstStyle/>
          <a:p>
            <a:fld id="{1125424A-BD71-4929-9CFE-1E1BCAA2E7EE}" type="slidenum">
              <a:rPr lang="en-AU" smtClean="0"/>
              <a:t>‹N›</a:t>
            </a:fld>
            <a:endParaRPr lang="en-AU"/>
          </a:p>
        </p:txBody>
      </p:sp>
      <p:sp>
        <p:nvSpPr>
          <p:cNvPr id="5" name="hrSlideMaster.BlankHeader" descr=" ">
            <a:extLst>
              <a:ext uri="{FF2B5EF4-FFF2-40B4-BE49-F238E27FC236}">
                <a16:creationId xmlns:a16="http://schemas.microsoft.com/office/drawing/2014/main" id="{76E05FCC-C489-2EE7-6BF1-4BC64929290C}"/>
              </a:ext>
            </a:extLst>
          </p:cNvPr>
          <p:cNvSpPr txBox="1"/>
          <p:nvPr userDrawn="1"/>
        </p:nvSpPr>
        <p:spPr>
          <a:xfrm>
            <a:off x="0" y="0"/>
            <a:ext cx="12192000" cy="223138"/>
          </a:xfrm>
          <a:prstGeom prst="rect">
            <a:avLst/>
          </a:prstGeom>
          <a:noFill/>
        </p:spPr>
        <p:txBody>
          <a:bodyPr vert="horz" rtlCol="0">
            <a:spAutoFit/>
          </a:bodyPr>
          <a:lstStyle/>
          <a:p>
            <a:pPr algn="r"/>
            <a:r>
              <a:rPr lang="en-GB" sz="850" b="0" i="0" u="none" strike="noStrike" baseline="0">
                <a:solidFill>
                  <a:srgbClr val="000000"/>
                </a:solidFill>
                <a:latin typeface="Microsoft Sans Serif" panose="020B0604020202020204" pitchFamily="34" charset="0"/>
                <a:cs typeface="Microsoft Sans Serif" panose="020B0604020202020204" pitchFamily="34" charset="0"/>
              </a:rPr>
              <a:t> </a:t>
            </a:r>
          </a:p>
        </p:txBody>
      </p:sp>
    </p:spTree>
    <p:extLst>
      <p:ext uri="{BB962C8B-B14F-4D97-AF65-F5344CB8AC3E}">
        <p14:creationId xmlns:p14="http://schemas.microsoft.com/office/powerpoint/2010/main" val="20703163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57A2298-864D-670E-B115-4337AB6A7D4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AU"/>
          </a:p>
        </p:txBody>
      </p:sp>
      <p:sp>
        <p:nvSpPr>
          <p:cNvPr id="3" name="Text Placeholder 2">
            <a:extLst>
              <a:ext uri="{FF2B5EF4-FFF2-40B4-BE49-F238E27FC236}">
                <a16:creationId xmlns:a16="http://schemas.microsoft.com/office/drawing/2014/main" id="{A307FA88-D1A5-2A7A-BB4F-063EF66D658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Date Placeholder 3">
            <a:extLst>
              <a:ext uri="{FF2B5EF4-FFF2-40B4-BE49-F238E27FC236}">
                <a16:creationId xmlns:a16="http://schemas.microsoft.com/office/drawing/2014/main" id="{622AFBEB-E48C-47FA-474F-A367D322984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E9052A0-45F9-4D16-84B9-DA532B667221}" type="datetimeFigureOut">
              <a:rPr lang="en-AU" smtClean="0"/>
              <a:t>3/12/2025</a:t>
            </a:fld>
            <a:endParaRPr lang="en-AU"/>
          </a:p>
        </p:txBody>
      </p:sp>
      <p:sp>
        <p:nvSpPr>
          <p:cNvPr id="5" name="Footer Placeholder 4">
            <a:extLst>
              <a:ext uri="{FF2B5EF4-FFF2-40B4-BE49-F238E27FC236}">
                <a16:creationId xmlns:a16="http://schemas.microsoft.com/office/drawing/2014/main" id="{2FBF4942-B8B1-E9EA-76BD-562464768C4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U"/>
          </a:p>
        </p:txBody>
      </p:sp>
      <p:sp>
        <p:nvSpPr>
          <p:cNvPr id="6" name="Slide Number Placeholder 5">
            <a:extLst>
              <a:ext uri="{FF2B5EF4-FFF2-40B4-BE49-F238E27FC236}">
                <a16:creationId xmlns:a16="http://schemas.microsoft.com/office/drawing/2014/main" id="{1CBBC6D1-BC9D-1237-A52B-7B2326FAC32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125424A-BD71-4929-9CFE-1E1BCAA2E7EE}" type="slidenum">
              <a:rPr lang="en-AU" smtClean="0"/>
              <a:t>‹N›</a:t>
            </a:fld>
            <a:endParaRPr lang="en-AU"/>
          </a:p>
        </p:txBody>
      </p:sp>
    </p:spTree>
    <p:extLst>
      <p:ext uri="{BB962C8B-B14F-4D97-AF65-F5344CB8AC3E}">
        <p14:creationId xmlns:p14="http://schemas.microsoft.com/office/powerpoint/2010/main" val="700493335"/>
      </p:ext>
    </p:extLst>
  </p:cSld>
  <p:clrMap bg1="lt1" tx1="dk1" bg2="lt2" tx2="dk2" accent1="accent1" accent2="accent2" accent3="accent3" accent4="accent4" accent5="accent5" accent6="accent6" hlink="hlink" folHlink="folHlink"/>
  <p:sldLayoutIdLst>
    <p:sldLayoutId id="2147483662" r:id="rId1"/>
    <p:sldLayoutId id="2147483661"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 id="2147483660"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hyperlink" Target="http://de.wikipedia.org/w/index.php?title=Bild:Eli_Heckscher.jpg&amp;filetimestamp=20060728052837" TargetMode="External"/><Relationship Id="rId2" Type="http://schemas.openxmlformats.org/officeDocument/2006/relationships/notesSlide" Target="../notesSlides/notesSlide13.xml"/><Relationship Id="rId1" Type="http://schemas.openxmlformats.org/officeDocument/2006/relationships/slideLayout" Target="../slideLayouts/slideLayout4.xml"/><Relationship Id="rId6" Type="http://schemas.openxmlformats.org/officeDocument/2006/relationships/image" Target="../media/image10.jpeg"/><Relationship Id="rId5" Type="http://schemas.openxmlformats.org/officeDocument/2006/relationships/hyperlink" Target="http://images.google.ch/imgres?imgurl=http://nobelprize.org/nobel_prizes/economics/laureates/1977/ohlin.jpg&amp;imgrefurl=http://nobelprize.org/nobel_prizes/economics/laureates/1977/&amp;usg=__8vijhw5InX9-6BMCjiRhbNjxRcI=&amp;h=227&amp;w=162&amp;sz=13&amp;hl=de&amp;start=2&amp;tbnid=mgdE8DuG1EEwMM:&amp;tbnh=108&amp;tbnw=77&amp;prev=/images?q%3DBertil%2BOhlin%26gbv%3D2%26hl%3Dde%26sa%3DG" TargetMode="External"/><Relationship Id="rId4" Type="http://schemas.openxmlformats.org/officeDocument/2006/relationships/image" Target="../media/image9.jpe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8" Type="http://schemas.openxmlformats.org/officeDocument/2006/relationships/image" Target="../media/image15.png"/><Relationship Id="rId3" Type="http://schemas.openxmlformats.org/officeDocument/2006/relationships/image" Target="../media/image11.png"/><Relationship Id="rId7" Type="http://schemas.microsoft.com/office/2007/relationships/hdphoto" Target="../media/hdphoto2.wdp"/><Relationship Id="rId2" Type="http://schemas.openxmlformats.org/officeDocument/2006/relationships/notesSlide" Target="../notesSlides/notesSlide15.xml"/><Relationship Id="rId1" Type="http://schemas.openxmlformats.org/officeDocument/2006/relationships/slideLayout" Target="../slideLayouts/slideLayout4.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image" Target="../media/image12.png"/><Relationship Id="rId9" Type="http://schemas.openxmlformats.org/officeDocument/2006/relationships/image" Target="../media/image16.pn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hyperlink" Target="http://graphics.jsonline.com/graphics/bym/img/oct03/krugmanbig1012.jpg" TargetMode="External"/><Relationship Id="rId2" Type="http://schemas.openxmlformats.org/officeDocument/2006/relationships/notesSlide" Target="../notesSlides/notesSlide19.xml"/><Relationship Id="rId1" Type="http://schemas.openxmlformats.org/officeDocument/2006/relationships/slideLayout" Target="../slideLayouts/slideLayout4.xml"/><Relationship Id="rId4" Type="http://schemas.openxmlformats.org/officeDocument/2006/relationships/image" Target="../media/image17.jpe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20.xml"/><Relationship Id="rId1" Type="http://schemas.openxmlformats.org/officeDocument/2006/relationships/slideLayout" Target="../slideLayouts/slideLayout4.xml"/><Relationship Id="rId4" Type="http://schemas.microsoft.com/office/2007/relationships/hdphoto" Target="../media/hdphoto3.wdp"/></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3" Type="http://schemas.openxmlformats.org/officeDocument/2006/relationships/image" Target="../media/image19.jpeg"/><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26.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27.xml"/><Relationship Id="rId2" Type="http://schemas.openxmlformats.org/officeDocument/2006/relationships/slideLayout" Target="../slideLayouts/slideLayout4.xml"/><Relationship Id="rId1" Type="http://schemas.openxmlformats.org/officeDocument/2006/relationships/vmlDrawing" Target="../drawings/vmlDrawing1.vml"/><Relationship Id="rId6" Type="http://schemas.openxmlformats.org/officeDocument/2006/relationships/chart" Target="../charts/chart6.xml"/><Relationship Id="rId5" Type="http://schemas.openxmlformats.org/officeDocument/2006/relationships/image" Target="../media/image20.emf"/><Relationship Id="rId4" Type="http://schemas.openxmlformats.org/officeDocument/2006/relationships/oleObject" Target="../embeddings/oleObject1.bin"/></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34.xml"/><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38.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44.xml"/><Relationship Id="rId1" Type="http://schemas.openxmlformats.org/officeDocument/2006/relationships/slideLayout" Target="../slideLayouts/slideLayout1.xml"/><Relationship Id="rId5" Type="http://schemas.openxmlformats.org/officeDocument/2006/relationships/image" Target="../media/image25.png"/><Relationship Id="rId4" Type="http://schemas.openxmlformats.org/officeDocument/2006/relationships/image" Target="../media/image24.png"/></Relationships>
</file>

<file path=ppt/slides/_rels/slide47.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notesSlide" Target="../notesSlides/notesSlide45.xml"/><Relationship Id="rId1" Type="http://schemas.openxmlformats.org/officeDocument/2006/relationships/slideLayout" Target="../slideLayouts/slideLayout1.xml"/><Relationship Id="rId5" Type="http://schemas.openxmlformats.org/officeDocument/2006/relationships/image" Target="../media/image28.png"/><Relationship Id="rId4" Type="http://schemas.openxmlformats.org/officeDocument/2006/relationships/image" Target="../media/image27.png"/></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3" Type="http://schemas.openxmlformats.org/officeDocument/2006/relationships/hyperlink" Target="https://www.wto.org/english/res_e/booksp_e/wtr25_e.pdf" TargetMode="External"/><Relationship Id="rId2" Type="http://schemas.openxmlformats.org/officeDocument/2006/relationships/hyperlink" Target="https://www.wto.org/english/res_e/booksp_e/wtr24_e/wtr24_e.pdf" TargetMode="Externa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5.xml"/><Relationship Id="rId1" Type="http://schemas.openxmlformats.org/officeDocument/2006/relationships/slideLayout" Target="../slideLayouts/slideLayout4.xml"/><Relationship Id="rId4" Type="http://schemas.openxmlformats.org/officeDocument/2006/relationships/chart" Target="../charts/chart2.xml"/></Relationships>
</file>

<file path=ppt/slides/_rels/slide6.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chart" Target="../charts/chart3.xml"/><Relationship Id="rId7" Type="http://schemas.openxmlformats.org/officeDocument/2006/relationships/image" Target="../media/image4.svg"/><Relationship Id="rId2" Type="http://schemas.openxmlformats.org/officeDocument/2006/relationships/notesSlide" Target="../notesSlides/notesSlide6.xml"/><Relationship Id="rId1" Type="http://schemas.openxmlformats.org/officeDocument/2006/relationships/slideLayout" Target="../slideLayouts/slideLayout14.xml"/><Relationship Id="rId6" Type="http://schemas.openxmlformats.org/officeDocument/2006/relationships/image" Target="../media/image3.png"/><Relationship Id="rId11" Type="http://schemas.openxmlformats.org/officeDocument/2006/relationships/image" Target="../media/image7.svg"/><Relationship Id="rId5" Type="http://schemas.openxmlformats.org/officeDocument/2006/relationships/image" Target="../media/image2.svg"/><Relationship Id="rId10" Type="http://schemas.openxmlformats.org/officeDocument/2006/relationships/image" Target="../media/image6.png"/><Relationship Id="rId4" Type="http://schemas.openxmlformats.org/officeDocument/2006/relationships/image" Target="../media/image1.png"/><Relationship Id="rId9" Type="http://schemas.microsoft.com/office/2007/relationships/hdphoto" Target="../media/hdphoto1.wdp"/></Relationships>
</file>

<file path=ppt/slides/_rels/slide7.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hyperlink" Target="http://en.wikipedia.org/wiki/Image:David_ricardo.jpg" TargetMode="External"/><Relationship Id="rId2" Type="http://schemas.openxmlformats.org/officeDocument/2006/relationships/notesSlide" Target="../notesSlides/notesSlide8.xml"/><Relationship Id="rId1" Type="http://schemas.openxmlformats.org/officeDocument/2006/relationships/slideLayout" Target="../slideLayouts/slideLayout4.xml"/><Relationship Id="rId4" Type="http://schemas.openxmlformats.org/officeDocument/2006/relationships/image" Target="../media/image8.jpe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3">
            <a:lumMod val="75000"/>
          </a:schemeClr>
        </a:solidFill>
        <a:effectLst/>
      </p:bgPr>
    </p:bg>
    <p:spTree>
      <p:nvGrpSpPr>
        <p:cNvPr id="1" name="">
          <a:extLst>
            <a:ext uri="{FF2B5EF4-FFF2-40B4-BE49-F238E27FC236}">
              <a16:creationId xmlns:a16="http://schemas.microsoft.com/office/drawing/2014/main" id="{C81289F2-AF23-2EDB-2576-DEF8D5F46C5C}"/>
            </a:ext>
          </a:extLst>
        </p:cNvPr>
        <p:cNvGrpSpPr/>
        <p:nvPr/>
      </p:nvGrpSpPr>
      <p:grpSpPr>
        <a:xfrm>
          <a:off x="0" y="0"/>
          <a:ext cx="0" cy="0"/>
          <a:chOff x="0" y="0"/>
          <a:chExt cx="0" cy="0"/>
        </a:xfrm>
      </p:grpSpPr>
      <p:sp>
        <p:nvSpPr>
          <p:cNvPr id="19" name="Rectangle 18">
            <a:extLst>
              <a:ext uri="{FF2B5EF4-FFF2-40B4-BE49-F238E27FC236}">
                <a16:creationId xmlns:a16="http://schemas.microsoft.com/office/drawing/2014/main" id="{7CF0B747-DBE8-1740-1ABB-CD78E9A2ADD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3324"/>
            <a:ext cx="12192000" cy="6861324"/>
          </a:xfrm>
          <a:prstGeom prst="rect">
            <a:avLst/>
          </a:prstGeom>
          <a:solidFill>
            <a:srgbClr val="7F7F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1" name="Freeform 3">
            <a:extLst>
              <a:ext uri="{FF2B5EF4-FFF2-40B4-BE49-F238E27FC236}">
                <a16:creationId xmlns:a16="http://schemas.microsoft.com/office/drawing/2014/main" id="{1833418D-5AF5-45FB-15B7-78FD1E3EBE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1246925" y="-479"/>
            <a:ext cx="9468701" cy="6858478"/>
          </a:xfrm>
          <a:custGeom>
            <a:avLst/>
            <a:gdLst>
              <a:gd name="connsiteX0" fmla="*/ 0 w 8078051"/>
              <a:gd name="connsiteY0" fmla="*/ 0 h 5829300"/>
              <a:gd name="connsiteX1" fmla="*/ 4453793 w 8078051"/>
              <a:gd name="connsiteY1" fmla="*/ 0 h 5829300"/>
              <a:gd name="connsiteX2" fmla="*/ 5363426 w 8078051"/>
              <a:gd name="connsiteY2" fmla="*/ 0 h 5829300"/>
              <a:gd name="connsiteX3" fmla="*/ 5368184 w 8078051"/>
              <a:gd name="connsiteY3" fmla="*/ 0 h 5829300"/>
              <a:gd name="connsiteX4" fmla="*/ 8078051 w 8078051"/>
              <a:gd name="connsiteY4" fmla="*/ 5829300 h 5829300"/>
              <a:gd name="connsiteX5" fmla="*/ 1743926 w 8078051"/>
              <a:gd name="connsiteY5" fmla="*/ 5829300 h 5829300"/>
              <a:gd name="connsiteX6" fmla="*/ 1744148 w 8078051"/>
              <a:gd name="connsiteY6" fmla="*/ 5828822 h 5829300"/>
              <a:gd name="connsiteX7" fmla="*/ 0 w 8078051"/>
              <a:gd name="connsiteY7" fmla="*/ 5828822 h 5829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078051" h="5829300">
                <a:moveTo>
                  <a:pt x="0" y="0"/>
                </a:moveTo>
                <a:lnTo>
                  <a:pt x="4453793" y="0"/>
                </a:lnTo>
                <a:lnTo>
                  <a:pt x="5363426" y="0"/>
                </a:lnTo>
                <a:lnTo>
                  <a:pt x="5368184" y="0"/>
                </a:lnTo>
                <a:lnTo>
                  <a:pt x="8078051" y="5829300"/>
                </a:lnTo>
                <a:lnTo>
                  <a:pt x="1743926" y="5829300"/>
                </a:lnTo>
                <a:lnTo>
                  <a:pt x="1744148" y="5828822"/>
                </a:lnTo>
                <a:lnTo>
                  <a:pt x="0" y="5828822"/>
                </a:lnTo>
                <a:close/>
              </a:path>
            </a:pathLst>
          </a:custGeom>
          <a:solidFill>
            <a:schemeClr val="bg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3" name="Freeform 16">
            <a:extLst>
              <a:ext uri="{FF2B5EF4-FFF2-40B4-BE49-F238E27FC236}">
                <a16:creationId xmlns:a16="http://schemas.microsoft.com/office/drawing/2014/main" id="{0A3BE9EB-DFDD-65CC-0396-575483E11F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1" y="-479"/>
            <a:ext cx="9324977" cy="6858479"/>
          </a:xfrm>
          <a:custGeom>
            <a:avLst/>
            <a:gdLst>
              <a:gd name="connsiteX0" fmla="*/ 1246925 w 9324977"/>
              <a:gd name="connsiteY0" fmla="*/ 0 h 6858479"/>
              <a:gd name="connsiteX1" fmla="*/ 5076797 w 9324977"/>
              <a:gd name="connsiteY1" fmla="*/ 0 h 6858479"/>
              <a:gd name="connsiteX2" fmla="*/ 6143025 w 9324977"/>
              <a:gd name="connsiteY2" fmla="*/ 0 h 6858479"/>
              <a:gd name="connsiteX3" fmla="*/ 6148602 w 9324977"/>
              <a:gd name="connsiteY3" fmla="*/ 0 h 6858479"/>
              <a:gd name="connsiteX4" fmla="*/ 9324977 w 9324977"/>
              <a:gd name="connsiteY4" fmla="*/ 6858478 h 6858479"/>
              <a:gd name="connsiteX5" fmla="*/ 3359025 w 9324977"/>
              <a:gd name="connsiteY5" fmla="*/ 6858478 h 6858479"/>
              <a:gd name="connsiteX6" fmla="*/ 3359025 w 9324977"/>
              <a:gd name="connsiteY6" fmla="*/ 6858479 h 6858479"/>
              <a:gd name="connsiteX7" fmla="*/ 0 w 9324977"/>
              <a:gd name="connsiteY7" fmla="*/ 6858479 h 6858479"/>
              <a:gd name="connsiteX8" fmla="*/ 0 w 9324977"/>
              <a:gd name="connsiteY8" fmla="*/ 479 h 6858479"/>
              <a:gd name="connsiteX9" fmla="*/ 1246925 w 9324977"/>
              <a:gd name="connsiteY9" fmla="*/ 479 h 68584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324977" h="6858479">
                <a:moveTo>
                  <a:pt x="1246925" y="0"/>
                </a:moveTo>
                <a:lnTo>
                  <a:pt x="5076797" y="0"/>
                </a:lnTo>
                <a:lnTo>
                  <a:pt x="6143025" y="0"/>
                </a:lnTo>
                <a:lnTo>
                  <a:pt x="6148602" y="0"/>
                </a:lnTo>
                <a:lnTo>
                  <a:pt x="9324977" y="6858478"/>
                </a:lnTo>
                <a:lnTo>
                  <a:pt x="3359025" y="6858478"/>
                </a:lnTo>
                <a:lnTo>
                  <a:pt x="3359025" y="6858479"/>
                </a:lnTo>
                <a:lnTo>
                  <a:pt x="0" y="6858479"/>
                </a:lnTo>
                <a:lnTo>
                  <a:pt x="0" y="479"/>
                </a:lnTo>
                <a:lnTo>
                  <a:pt x="1246925" y="479"/>
                </a:lnTo>
                <a:close/>
              </a:path>
            </a:pathLst>
          </a:cu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4A1B2918-1C87-656D-9A1F-49534099C48D}"/>
              </a:ext>
            </a:extLst>
          </p:cNvPr>
          <p:cNvSpPr>
            <a:spLocks noGrp="1"/>
          </p:cNvSpPr>
          <p:nvPr>
            <p:ph type="ctrTitle"/>
          </p:nvPr>
        </p:nvSpPr>
        <p:spPr>
          <a:xfrm>
            <a:off x="804672" y="962246"/>
            <a:ext cx="6437700" cy="2611967"/>
          </a:xfrm>
        </p:spPr>
        <p:txBody>
          <a:bodyPr anchor="b">
            <a:normAutofit/>
          </a:bodyPr>
          <a:lstStyle/>
          <a:p>
            <a:pPr algn="l"/>
            <a:r>
              <a:rPr lang="en-AU" sz="5400" b="1"/>
              <a:t>Trade and competition at the WTO</a:t>
            </a:r>
            <a:endParaRPr lang="en-AU" sz="5000" b="1"/>
          </a:p>
        </p:txBody>
      </p:sp>
      <p:sp>
        <p:nvSpPr>
          <p:cNvPr id="3" name="Subtitle 2">
            <a:extLst>
              <a:ext uri="{FF2B5EF4-FFF2-40B4-BE49-F238E27FC236}">
                <a16:creationId xmlns:a16="http://schemas.microsoft.com/office/drawing/2014/main" id="{52071614-8651-DE32-141B-C8AC27821620}"/>
              </a:ext>
            </a:extLst>
          </p:cNvPr>
          <p:cNvSpPr>
            <a:spLocks noGrp="1"/>
          </p:cNvSpPr>
          <p:nvPr>
            <p:ph type="subTitle" idx="1"/>
          </p:nvPr>
        </p:nvSpPr>
        <p:spPr>
          <a:xfrm>
            <a:off x="804672" y="3719618"/>
            <a:ext cx="5480514" cy="1830577"/>
          </a:xfrm>
        </p:spPr>
        <p:txBody>
          <a:bodyPr anchor="t">
            <a:normAutofit/>
          </a:bodyPr>
          <a:lstStyle/>
          <a:p>
            <a:pPr algn="l"/>
            <a:endParaRPr lang="en-AU" sz="2000" b="1"/>
          </a:p>
          <a:p>
            <a:pPr algn="l"/>
            <a:r>
              <a:rPr lang="en-AU" b="1"/>
              <a:t>Stela Rub</a:t>
            </a:r>
            <a:r>
              <a:rPr lang="cs-CZ" b="1"/>
              <a:t>ín</a:t>
            </a:r>
            <a:r>
              <a:rPr lang="en-AU" b="1" err="1"/>
              <a:t>ov</a:t>
            </a:r>
            <a:r>
              <a:rPr lang="cs-CZ" b="1"/>
              <a:t>á</a:t>
            </a:r>
            <a:endParaRPr lang="en-GB" b="1"/>
          </a:p>
          <a:p>
            <a:pPr algn="l"/>
            <a:r>
              <a:rPr lang="en-AU" sz="2000"/>
              <a:t>Research Economist</a:t>
            </a:r>
          </a:p>
          <a:p>
            <a:pPr algn="l"/>
            <a:r>
              <a:rPr lang="en-AU" sz="2000"/>
              <a:t>World Trade Organization</a:t>
            </a:r>
            <a:endParaRPr lang="en-GB" sz="2000"/>
          </a:p>
        </p:txBody>
      </p:sp>
      <p:sp>
        <p:nvSpPr>
          <p:cNvPr id="7" name="TextBox 6">
            <a:extLst>
              <a:ext uri="{FF2B5EF4-FFF2-40B4-BE49-F238E27FC236}">
                <a16:creationId xmlns:a16="http://schemas.microsoft.com/office/drawing/2014/main" id="{E0313FF6-5BA8-E8A2-344D-5354E8C616DA}"/>
              </a:ext>
            </a:extLst>
          </p:cNvPr>
          <p:cNvSpPr txBox="1"/>
          <p:nvPr/>
        </p:nvSpPr>
        <p:spPr>
          <a:xfrm>
            <a:off x="94483" y="6252760"/>
            <a:ext cx="6900891" cy="523220"/>
          </a:xfrm>
          <a:prstGeom prst="rect">
            <a:avLst/>
          </a:prstGeom>
          <a:noFill/>
        </p:spPr>
        <p:txBody>
          <a:bodyPr wrap="square" rtlCol="0">
            <a:spAutoFit/>
          </a:bodyPr>
          <a:lstStyle/>
          <a:p>
            <a:r>
              <a:rPr lang="en-US" sz="1400"/>
              <a:t>Nothing in this course is attributable to the WTO or its members, nor expresses any views on the correct interpretation of international rules</a:t>
            </a:r>
            <a:r>
              <a:rPr lang="en-GB" sz="1400"/>
              <a:t>.</a:t>
            </a:r>
          </a:p>
        </p:txBody>
      </p:sp>
    </p:spTree>
    <p:extLst>
      <p:ext uri="{BB962C8B-B14F-4D97-AF65-F5344CB8AC3E}">
        <p14:creationId xmlns:p14="http://schemas.microsoft.com/office/powerpoint/2010/main" val="794443409"/>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10" name="Straight Connector 9">
            <a:extLst>
              <a:ext uri="{FF2B5EF4-FFF2-40B4-BE49-F238E27FC236}">
                <a16:creationId xmlns:a16="http://schemas.microsoft.com/office/drawing/2014/main" id="{D2E961F1-4A28-4A5F-BBD4-6E400E5E6C7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bwMode="white">
          <a:xfrm>
            <a:off x="0" y="272357"/>
            <a:ext cx="12188824" cy="0"/>
          </a:xfrm>
          <a:prstGeom prst="line">
            <a:avLst/>
          </a:prstGeom>
          <a:ln w="508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12" name="Rectangle 11">
            <a:extLst>
              <a:ext uri="{FF2B5EF4-FFF2-40B4-BE49-F238E27FC236}">
                <a16:creationId xmlns:a16="http://schemas.microsoft.com/office/drawing/2014/main" id="{7F57BEA8-497D-4AA8-8A18-BDCD696B25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68596"/>
            <a:ext cx="12192000" cy="1735555"/>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A54187F-3F37-C5AB-2A68-19E000EF32EF}"/>
              </a:ext>
            </a:extLst>
          </p:cNvPr>
          <p:cNvSpPr>
            <a:spLocks noGrp="1"/>
          </p:cNvSpPr>
          <p:nvPr>
            <p:ph type="title"/>
          </p:nvPr>
        </p:nvSpPr>
        <p:spPr>
          <a:xfrm>
            <a:off x="526073" y="489439"/>
            <a:ext cx="11139854" cy="930447"/>
          </a:xfrm>
        </p:spPr>
        <p:txBody>
          <a:bodyPr vert="horz" lIns="91440" tIns="45720" rIns="91440" bIns="45720" rtlCol="0" anchor="b">
            <a:normAutofit/>
          </a:bodyPr>
          <a:lstStyle/>
          <a:p>
            <a:pPr algn="ctr"/>
            <a:r>
              <a:rPr lang="en-US" sz="5400" b="1" kern="1200">
                <a:solidFill>
                  <a:schemeClr val="bg1"/>
                </a:solidFill>
                <a:latin typeface="+mj-lt"/>
                <a:ea typeface="+mj-ea"/>
                <a:cs typeface="+mj-cs"/>
              </a:rPr>
              <a:t>Comparative advantage</a:t>
            </a:r>
          </a:p>
        </p:txBody>
      </p:sp>
      <p:cxnSp>
        <p:nvCxnSpPr>
          <p:cNvPr id="14" name="Straight Connector 13">
            <a:extLst>
              <a:ext uri="{FF2B5EF4-FFF2-40B4-BE49-F238E27FC236}">
                <a16:creationId xmlns:a16="http://schemas.microsoft.com/office/drawing/2014/main" id="{A82415D3-DDE5-4D63-8CB3-23A5EC581B2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24400" y="1479733"/>
            <a:ext cx="2743200" cy="0"/>
          </a:xfrm>
          <a:prstGeom prst="line">
            <a:avLst/>
          </a:prstGeom>
          <a:ln w="19050">
            <a:solidFill>
              <a:schemeClr val="bg1">
                <a:alpha val="75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AD7193FB-6AE6-4B3B-8F89-56B55DD63B4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bwMode="white">
          <a:xfrm>
            <a:off x="0" y="2201402"/>
            <a:ext cx="12188824" cy="0"/>
          </a:xfrm>
          <a:prstGeom prst="line">
            <a:avLst/>
          </a:prstGeom>
          <a:ln w="508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7" name="Content Placeholder 6">
            <a:extLst>
              <a:ext uri="{FF2B5EF4-FFF2-40B4-BE49-F238E27FC236}">
                <a16:creationId xmlns:a16="http://schemas.microsoft.com/office/drawing/2014/main" id="{3CFD49F9-6075-B609-631F-DA462CF7164F}"/>
              </a:ext>
            </a:extLst>
          </p:cNvPr>
          <p:cNvSpPr>
            <a:spLocks noGrp="1"/>
          </p:cNvSpPr>
          <p:nvPr>
            <p:ph idx="1"/>
          </p:nvPr>
        </p:nvSpPr>
        <p:spPr>
          <a:xfrm>
            <a:off x="713678" y="2631687"/>
            <a:ext cx="10640122" cy="3545275"/>
          </a:xfrm>
        </p:spPr>
        <p:txBody>
          <a:bodyPr vert="horz" lIns="91440" tIns="45720" rIns="91440" bIns="45720" rtlCol="0" anchor="t">
            <a:normAutofit/>
          </a:bodyPr>
          <a:lstStyle/>
          <a:p>
            <a:pPr eaLnBrk="1" hangingPunct="1">
              <a:buClr>
                <a:srgbClr val="0033CC"/>
              </a:buClr>
              <a:defRPr/>
            </a:pPr>
            <a:r>
              <a:rPr lang="en-US" altLang="en-US" sz="2400"/>
              <a:t>A country has a </a:t>
            </a:r>
            <a:r>
              <a:rPr lang="en-US" altLang="en-US" sz="2400">
                <a:solidFill>
                  <a:srgbClr val="0000FF"/>
                </a:solidFill>
              </a:rPr>
              <a:t>comparative advantage </a:t>
            </a:r>
            <a:r>
              <a:rPr lang="en-US" altLang="en-US" sz="2400"/>
              <a:t>in producing those goods in which its productivity edge over the other country is greater.</a:t>
            </a:r>
          </a:p>
          <a:p>
            <a:pPr marL="0" indent="0" algn="ctr" eaLnBrk="1" hangingPunct="1">
              <a:buClr>
                <a:srgbClr val="0033CC"/>
              </a:buClr>
              <a:buNone/>
              <a:defRPr/>
            </a:pPr>
            <a:r>
              <a:rPr lang="en-US" sz="2400">
                <a:cs typeface="Calibri"/>
              </a:rPr>
              <a:t>"Do what you do best, trade the rest"</a:t>
            </a:r>
            <a:endParaRPr lang="en-US" altLang="en-US" sz="2400">
              <a:cs typeface="Calibri"/>
            </a:endParaRPr>
          </a:p>
          <a:p>
            <a:pPr marL="533400" indent="-533400" eaLnBrk="1" hangingPunct="1">
              <a:buClr>
                <a:srgbClr val="0033CC"/>
              </a:buClr>
              <a:buFont typeface="Wingdings" panose="05000000000000000000" pitchFamily="2" charset="2"/>
              <a:buChar char="u"/>
              <a:defRPr/>
            </a:pPr>
            <a:endParaRPr lang="en-US" altLang="en-US" sz="2400"/>
          </a:p>
          <a:p>
            <a:pPr eaLnBrk="1" hangingPunct="1">
              <a:buClr>
                <a:srgbClr val="0033CC"/>
              </a:buClr>
              <a:defRPr/>
            </a:pPr>
            <a:r>
              <a:rPr lang="en-US" altLang="en-US" sz="2400"/>
              <a:t>Trade is driven by </a:t>
            </a:r>
            <a:r>
              <a:rPr lang="en-GB" altLang="en-US" sz="2400">
                <a:solidFill>
                  <a:srgbClr val="0000FF"/>
                </a:solidFill>
              </a:rPr>
              <a:t>differences</a:t>
            </a:r>
            <a:r>
              <a:rPr lang="en-GB" altLang="en-US" sz="2400"/>
              <a:t> in </a:t>
            </a:r>
            <a:r>
              <a:rPr lang="en-GB" altLang="en-US" sz="2400">
                <a:solidFill>
                  <a:srgbClr val="0000FF"/>
                </a:solidFill>
              </a:rPr>
              <a:t>relative prices</a:t>
            </a:r>
            <a:r>
              <a:rPr lang="en-GB" altLang="en-US" sz="2400"/>
              <a:t>.</a:t>
            </a:r>
          </a:p>
          <a:p>
            <a:pPr eaLnBrk="1" hangingPunct="1">
              <a:buClr>
                <a:srgbClr val="0033CC"/>
              </a:buClr>
              <a:defRPr/>
            </a:pPr>
            <a:endParaRPr lang="en-GB" altLang="en-US" sz="2400"/>
          </a:p>
          <a:p>
            <a:pPr marL="0" indent="0" algn="ctr" eaLnBrk="1" hangingPunct="1">
              <a:buClr>
                <a:srgbClr val="0033CC"/>
              </a:buClr>
              <a:buNone/>
              <a:defRPr/>
            </a:pPr>
            <a:r>
              <a:rPr lang="en-US" altLang="en-US" sz="2400" i="1">
                <a:solidFill>
                  <a:srgbClr val="0000FF"/>
                </a:solidFill>
              </a:rPr>
              <a:t>Each country specializes in the production with a low relative price compared to the other country.</a:t>
            </a:r>
            <a:endParaRPr lang="en-GB" altLang="en-US" sz="2400" i="1">
              <a:solidFill>
                <a:srgbClr val="0000FF"/>
              </a:solidFill>
            </a:endParaRPr>
          </a:p>
          <a:p>
            <a:pPr eaLnBrk="1" hangingPunct="1">
              <a:buClr>
                <a:srgbClr val="0033CC"/>
              </a:buClr>
              <a:defRPr/>
            </a:pPr>
            <a:endParaRPr lang="en-US" altLang="en-US" sz="2400"/>
          </a:p>
          <a:p>
            <a:endParaRPr lang="en-AU" sz="2400"/>
          </a:p>
          <a:p>
            <a:endParaRPr lang="en-AU" sz="2400"/>
          </a:p>
        </p:txBody>
      </p:sp>
    </p:spTree>
    <p:extLst>
      <p:ext uri="{BB962C8B-B14F-4D97-AF65-F5344CB8AC3E}">
        <p14:creationId xmlns:p14="http://schemas.microsoft.com/office/powerpoint/2010/main" val="12742909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10" name="Straight Connector 9">
            <a:extLst>
              <a:ext uri="{FF2B5EF4-FFF2-40B4-BE49-F238E27FC236}">
                <a16:creationId xmlns:a16="http://schemas.microsoft.com/office/drawing/2014/main" id="{D2E961F1-4A28-4A5F-BBD4-6E400E5E6C7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bwMode="white">
          <a:xfrm>
            <a:off x="0" y="272357"/>
            <a:ext cx="12188824" cy="0"/>
          </a:xfrm>
          <a:prstGeom prst="line">
            <a:avLst/>
          </a:prstGeom>
          <a:ln w="508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12" name="Rectangle 11">
            <a:extLst>
              <a:ext uri="{FF2B5EF4-FFF2-40B4-BE49-F238E27FC236}">
                <a16:creationId xmlns:a16="http://schemas.microsoft.com/office/drawing/2014/main" id="{7F57BEA8-497D-4AA8-8A18-BDCD696B25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68596"/>
            <a:ext cx="12192000" cy="1735555"/>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A54187F-3F37-C5AB-2A68-19E000EF32EF}"/>
              </a:ext>
            </a:extLst>
          </p:cNvPr>
          <p:cNvSpPr>
            <a:spLocks noGrp="1"/>
          </p:cNvSpPr>
          <p:nvPr>
            <p:ph type="title"/>
          </p:nvPr>
        </p:nvSpPr>
        <p:spPr>
          <a:xfrm>
            <a:off x="526073" y="489439"/>
            <a:ext cx="11139854" cy="930447"/>
          </a:xfrm>
        </p:spPr>
        <p:txBody>
          <a:bodyPr vert="horz" lIns="91440" tIns="45720" rIns="91440" bIns="45720" rtlCol="0" anchor="b">
            <a:normAutofit/>
          </a:bodyPr>
          <a:lstStyle/>
          <a:p>
            <a:pPr algn="ctr"/>
            <a:r>
              <a:rPr lang="en-US" sz="5400" b="1" kern="1200">
                <a:solidFill>
                  <a:schemeClr val="bg1"/>
                </a:solidFill>
                <a:latin typeface="+mj-lt"/>
                <a:ea typeface="+mj-ea"/>
                <a:cs typeface="+mj-cs"/>
              </a:rPr>
              <a:t>Sources of gains from trade</a:t>
            </a:r>
          </a:p>
        </p:txBody>
      </p:sp>
      <p:cxnSp>
        <p:nvCxnSpPr>
          <p:cNvPr id="14" name="Straight Connector 13">
            <a:extLst>
              <a:ext uri="{FF2B5EF4-FFF2-40B4-BE49-F238E27FC236}">
                <a16:creationId xmlns:a16="http://schemas.microsoft.com/office/drawing/2014/main" id="{A82415D3-DDE5-4D63-8CB3-23A5EC581B2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24400" y="1479733"/>
            <a:ext cx="2743200" cy="0"/>
          </a:xfrm>
          <a:prstGeom prst="line">
            <a:avLst/>
          </a:prstGeom>
          <a:ln w="19050">
            <a:solidFill>
              <a:schemeClr val="bg1">
                <a:alpha val="75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AD7193FB-6AE6-4B3B-8F89-56B55DD63B4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bwMode="white">
          <a:xfrm>
            <a:off x="0" y="2201402"/>
            <a:ext cx="12188824" cy="0"/>
          </a:xfrm>
          <a:prstGeom prst="line">
            <a:avLst/>
          </a:prstGeom>
          <a:ln w="508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7" name="Content Placeholder 6">
            <a:extLst>
              <a:ext uri="{FF2B5EF4-FFF2-40B4-BE49-F238E27FC236}">
                <a16:creationId xmlns:a16="http://schemas.microsoft.com/office/drawing/2014/main" id="{3CFD49F9-6075-B609-631F-DA462CF7164F}"/>
              </a:ext>
            </a:extLst>
          </p:cNvPr>
          <p:cNvSpPr>
            <a:spLocks noGrp="1"/>
          </p:cNvSpPr>
          <p:nvPr>
            <p:ph idx="1"/>
          </p:nvPr>
        </p:nvSpPr>
        <p:spPr>
          <a:xfrm>
            <a:off x="713678" y="2631687"/>
            <a:ext cx="10640122" cy="3545275"/>
          </a:xfrm>
        </p:spPr>
        <p:txBody>
          <a:bodyPr vert="horz" lIns="91440" tIns="45720" rIns="91440" bIns="45720" rtlCol="0" anchor="t">
            <a:noAutofit/>
          </a:bodyPr>
          <a:lstStyle/>
          <a:p>
            <a:pPr eaLnBrk="1" hangingPunct="1">
              <a:lnSpc>
                <a:spcPct val="90000"/>
              </a:lnSpc>
              <a:spcBef>
                <a:spcPct val="25000"/>
              </a:spcBef>
              <a:spcAft>
                <a:spcPct val="25000"/>
              </a:spcAft>
            </a:pPr>
            <a:r>
              <a:rPr lang="en-GB" altLang="en-US" sz="2400"/>
              <a:t>Recognition that economic </a:t>
            </a:r>
            <a:r>
              <a:rPr lang="en-GB" altLang="en-US" sz="2400">
                <a:solidFill>
                  <a:srgbClr val="0000FF"/>
                </a:solidFill>
              </a:rPr>
              <a:t>resources</a:t>
            </a:r>
            <a:r>
              <a:rPr lang="en-GB" altLang="en-US" sz="2400"/>
              <a:t> are </a:t>
            </a:r>
            <a:r>
              <a:rPr lang="en-GB" altLang="en-US" sz="2400">
                <a:solidFill>
                  <a:srgbClr val="0000FF"/>
                </a:solidFill>
              </a:rPr>
              <a:t>scarce</a:t>
            </a:r>
            <a:r>
              <a:rPr lang="en-GB" altLang="en-US" sz="2400"/>
              <a:t> and limited in all countries.</a:t>
            </a:r>
          </a:p>
          <a:p>
            <a:pPr eaLnBrk="1" hangingPunct="1">
              <a:lnSpc>
                <a:spcPct val="90000"/>
              </a:lnSpc>
              <a:spcBef>
                <a:spcPct val="25000"/>
              </a:spcBef>
              <a:spcAft>
                <a:spcPct val="25000"/>
              </a:spcAft>
            </a:pPr>
            <a:endParaRPr lang="en-GB" altLang="en-US" sz="2400"/>
          </a:p>
          <a:p>
            <a:pPr eaLnBrk="1" hangingPunct="1">
              <a:lnSpc>
                <a:spcPct val="90000"/>
              </a:lnSpc>
              <a:spcBef>
                <a:spcPct val="25000"/>
              </a:spcBef>
              <a:spcAft>
                <a:spcPct val="25000"/>
              </a:spcAft>
            </a:pPr>
            <a:r>
              <a:rPr lang="en-GB" altLang="en-US" sz="2400"/>
              <a:t>Allowing countries to allocate their resources (</a:t>
            </a:r>
            <a:r>
              <a:rPr lang="en-GB" altLang="en-US" sz="2400">
                <a:solidFill>
                  <a:srgbClr val="0000FF"/>
                </a:solidFill>
              </a:rPr>
              <a:t>specialize</a:t>
            </a:r>
            <a:r>
              <a:rPr lang="en-GB" altLang="en-US" sz="2400"/>
              <a:t>) in the economic activities in which they have a comparative advantage and then rely on trade for the activities in which they have a comparative disadvantage </a:t>
            </a:r>
            <a:r>
              <a:rPr lang="en-GB" altLang="en-US" sz="2400">
                <a:solidFill>
                  <a:srgbClr val="0000FF"/>
                </a:solidFill>
              </a:rPr>
              <a:t>expands the size of global production</a:t>
            </a:r>
            <a:r>
              <a:rPr lang="en-GB" altLang="en-US" sz="2400"/>
              <a:t>.</a:t>
            </a:r>
          </a:p>
          <a:p>
            <a:pPr eaLnBrk="1" hangingPunct="1">
              <a:lnSpc>
                <a:spcPct val="90000"/>
              </a:lnSpc>
              <a:spcBef>
                <a:spcPct val="25000"/>
              </a:spcBef>
              <a:spcAft>
                <a:spcPct val="25000"/>
              </a:spcAft>
            </a:pPr>
            <a:endParaRPr lang="en-GB" altLang="en-US" sz="2400"/>
          </a:p>
          <a:p>
            <a:pPr marL="0" indent="0" algn="ctr" eaLnBrk="1" hangingPunct="1">
              <a:lnSpc>
                <a:spcPct val="90000"/>
              </a:lnSpc>
              <a:spcBef>
                <a:spcPct val="25000"/>
              </a:spcBef>
              <a:spcAft>
                <a:spcPct val="25000"/>
              </a:spcAft>
              <a:buNone/>
            </a:pPr>
            <a:r>
              <a:rPr lang="en-GB" altLang="en-US" sz="2400" i="1">
                <a:solidFill>
                  <a:srgbClr val="0000FF"/>
                </a:solidFill>
              </a:rPr>
              <a:t>Trade allows for all countries to potentially consume beyond what they can individually produce</a:t>
            </a:r>
          </a:p>
          <a:p>
            <a:pPr eaLnBrk="1" hangingPunct="1">
              <a:buClr>
                <a:srgbClr val="0033CC"/>
              </a:buClr>
              <a:defRPr/>
            </a:pPr>
            <a:endParaRPr lang="en-US" altLang="en-US" sz="2400"/>
          </a:p>
          <a:p>
            <a:endParaRPr lang="en-AU" sz="2400"/>
          </a:p>
          <a:p>
            <a:endParaRPr lang="en-AU" sz="2400"/>
          </a:p>
        </p:txBody>
      </p:sp>
    </p:spTree>
    <p:extLst>
      <p:ext uri="{BB962C8B-B14F-4D97-AF65-F5344CB8AC3E}">
        <p14:creationId xmlns:p14="http://schemas.microsoft.com/office/powerpoint/2010/main" val="163431552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10" name="Straight Connector 9">
            <a:extLst>
              <a:ext uri="{FF2B5EF4-FFF2-40B4-BE49-F238E27FC236}">
                <a16:creationId xmlns:a16="http://schemas.microsoft.com/office/drawing/2014/main" id="{D2E961F1-4A28-4A5F-BBD4-6E400E5E6C7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bwMode="white">
          <a:xfrm>
            <a:off x="0" y="272357"/>
            <a:ext cx="12188824" cy="0"/>
          </a:xfrm>
          <a:prstGeom prst="line">
            <a:avLst/>
          </a:prstGeom>
          <a:ln w="508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12" name="Rectangle 11">
            <a:extLst>
              <a:ext uri="{FF2B5EF4-FFF2-40B4-BE49-F238E27FC236}">
                <a16:creationId xmlns:a16="http://schemas.microsoft.com/office/drawing/2014/main" id="{7F57BEA8-497D-4AA8-8A18-BDCD696B25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68596"/>
            <a:ext cx="12192000" cy="1735555"/>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A54187F-3F37-C5AB-2A68-19E000EF32EF}"/>
              </a:ext>
            </a:extLst>
          </p:cNvPr>
          <p:cNvSpPr>
            <a:spLocks noGrp="1"/>
          </p:cNvSpPr>
          <p:nvPr>
            <p:ph type="title"/>
          </p:nvPr>
        </p:nvSpPr>
        <p:spPr>
          <a:xfrm>
            <a:off x="526073" y="489439"/>
            <a:ext cx="11139854" cy="930447"/>
          </a:xfrm>
        </p:spPr>
        <p:txBody>
          <a:bodyPr vert="horz" lIns="91440" tIns="45720" rIns="91440" bIns="45720" rtlCol="0" anchor="b">
            <a:normAutofit/>
          </a:bodyPr>
          <a:lstStyle/>
          <a:p>
            <a:pPr algn="ctr"/>
            <a:r>
              <a:rPr lang="en-US" sz="5400" b="1" kern="1200">
                <a:solidFill>
                  <a:schemeClr val="bg1"/>
                </a:solidFill>
                <a:latin typeface="+mj-lt"/>
                <a:ea typeface="+mj-ea"/>
                <a:cs typeface="+mj-cs"/>
              </a:rPr>
              <a:t>Gains from trade</a:t>
            </a:r>
          </a:p>
        </p:txBody>
      </p:sp>
      <p:cxnSp>
        <p:nvCxnSpPr>
          <p:cNvPr id="14" name="Straight Connector 13">
            <a:extLst>
              <a:ext uri="{FF2B5EF4-FFF2-40B4-BE49-F238E27FC236}">
                <a16:creationId xmlns:a16="http://schemas.microsoft.com/office/drawing/2014/main" id="{A82415D3-DDE5-4D63-8CB3-23A5EC581B2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24400" y="1479733"/>
            <a:ext cx="2743200" cy="0"/>
          </a:xfrm>
          <a:prstGeom prst="line">
            <a:avLst/>
          </a:prstGeom>
          <a:ln w="19050">
            <a:solidFill>
              <a:schemeClr val="bg1">
                <a:alpha val="75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AD7193FB-6AE6-4B3B-8F89-56B55DD63B4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bwMode="white">
          <a:xfrm>
            <a:off x="0" y="2201402"/>
            <a:ext cx="12188824" cy="0"/>
          </a:xfrm>
          <a:prstGeom prst="line">
            <a:avLst/>
          </a:prstGeom>
          <a:ln w="508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7" name="Content Placeholder 6">
            <a:extLst>
              <a:ext uri="{FF2B5EF4-FFF2-40B4-BE49-F238E27FC236}">
                <a16:creationId xmlns:a16="http://schemas.microsoft.com/office/drawing/2014/main" id="{3CFD49F9-6075-B609-631F-DA462CF7164F}"/>
              </a:ext>
            </a:extLst>
          </p:cNvPr>
          <p:cNvSpPr>
            <a:spLocks noGrp="1"/>
          </p:cNvSpPr>
          <p:nvPr>
            <p:ph idx="1"/>
          </p:nvPr>
        </p:nvSpPr>
        <p:spPr>
          <a:xfrm>
            <a:off x="713678" y="2631687"/>
            <a:ext cx="10640122" cy="3545275"/>
          </a:xfrm>
        </p:spPr>
        <p:txBody>
          <a:bodyPr vert="horz" lIns="91440" tIns="45720" rIns="91440" bIns="45720" rtlCol="0" anchor="t">
            <a:noAutofit/>
          </a:bodyPr>
          <a:lstStyle/>
          <a:p>
            <a:pPr eaLnBrk="1" hangingPunct="1"/>
            <a:r>
              <a:rPr lang="en-US" altLang="en-US" sz="2400"/>
              <a:t>The key channel is the difference in relative productivities and therefore </a:t>
            </a:r>
            <a:r>
              <a:rPr lang="en-US" altLang="en-US" sz="2400">
                <a:solidFill>
                  <a:srgbClr val="0000FF"/>
                </a:solidFill>
              </a:rPr>
              <a:t>prices</a:t>
            </a:r>
            <a:r>
              <a:rPr lang="en-US" altLang="en-US" sz="2400"/>
              <a:t>.</a:t>
            </a:r>
          </a:p>
          <a:p>
            <a:pPr marL="0" indent="0" eaLnBrk="1" hangingPunct="1">
              <a:buNone/>
            </a:pPr>
            <a:endParaRPr lang="en-US" altLang="en-US" sz="2400">
              <a:cs typeface="Calibri"/>
            </a:endParaRPr>
          </a:p>
          <a:p>
            <a:pPr eaLnBrk="1" hangingPunct="1"/>
            <a:r>
              <a:rPr lang="en-US" altLang="en-US" sz="2400">
                <a:cs typeface="Calibri"/>
              </a:rPr>
              <a:t>Welfare increases because the </a:t>
            </a:r>
            <a:r>
              <a:rPr lang="en-US" altLang="en-US" sz="2400">
                <a:solidFill>
                  <a:srgbClr val="0000FF"/>
                </a:solidFill>
                <a:cs typeface="Calibri"/>
              </a:rPr>
              <a:t>consumption</a:t>
            </a:r>
            <a:r>
              <a:rPr lang="en-US" altLang="en-US" sz="2400">
                <a:cs typeface="Calibri"/>
              </a:rPr>
              <a:t> basket becomes more </a:t>
            </a:r>
            <a:r>
              <a:rPr lang="en-US" altLang="en-US" sz="2400">
                <a:solidFill>
                  <a:srgbClr val="0000FF"/>
                </a:solidFill>
                <a:cs typeface="Calibri"/>
              </a:rPr>
              <a:t>affordable</a:t>
            </a:r>
          </a:p>
          <a:p>
            <a:pPr eaLnBrk="1" hangingPunct="1"/>
            <a:endParaRPr lang="en-US" altLang="en-US" sz="2400"/>
          </a:p>
          <a:p>
            <a:pPr eaLnBrk="1" hangingPunct="1"/>
            <a:r>
              <a:rPr lang="en-US" altLang="en-US" sz="2400"/>
              <a:t>Gains from trade </a:t>
            </a:r>
            <a:r>
              <a:rPr lang="en-US" altLang="en-US" sz="2400">
                <a:solidFill>
                  <a:srgbClr val="0000FF"/>
                </a:solidFill>
              </a:rPr>
              <a:t>increase with differences </a:t>
            </a:r>
            <a:r>
              <a:rPr lang="en-US" altLang="en-US" sz="2400"/>
              <a:t>in relative productivities.</a:t>
            </a:r>
          </a:p>
          <a:p>
            <a:endParaRPr lang="en-AU" sz="2400"/>
          </a:p>
          <a:p>
            <a:r>
              <a:rPr lang="en-US" altLang="en-US" sz="2400"/>
              <a:t>If there is trade </a:t>
            </a:r>
            <a:r>
              <a:rPr lang="en-US" altLang="en-US" sz="2400">
                <a:solidFill>
                  <a:srgbClr val="0000FF"/>
                </a:solidFill>
              </a:rPr>
              <a:t>neither country is worse off </a:t>
            </a:r>
            <a:r>
              <a:rPr lang="en-US" altLang="en-US" sz="2400"/>
              <a:t>compared to a scenario without trade.</a:t>
            </a:r>
          </a:p>
          <a:p>
            <a:endParaRPr lang="en-AU" sz="2400"/>
          </a:p>
        </p:txBody>
      </p:sp>
    </p:spTree>
    <p:extLst>
      <p:ext uri="{BB962C8B-B14F-4D97-AF65-F5344CB8AC3E}">
        <p14:creationId xmlns:p14="http://schemas.microsoft.com/office/powerpoint/2010/main" val="136454995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3896A03-3945-419A-B66B-4EE266EDD1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 y="0"/>
            <a:ext cx="6083447" cy="6858001"/>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9E07938-0643-E5FF-0BC5-653038D297D4}"/>
              </a:ext>
            </a:extLst>
          </p:cNvPr>
          <p:cNvSpPr>
            <a:spLocks noGrp="1"/>
          </p:cNvSpPr>
          <p:nvPr>
            <p:ph type="title"/>
          </p:nvPr>
        </p:nvSpPr>
        <p:spPr>
          <a:xfrm>
            <a:off x="1155558" y="637762"/>
            <a:ext cx="4284397" cy="5576770"/>
          </a:xfrm>
        </p:spPr>
        <p:txBody>
          <a:bodyPr vert="horz" lIns="91440" tIns="45720" rIns="91440" bIns="45720" rtlCol="0" anchor="ctr">
            <a:normAutofit fontScale="90000"/>
          </a:bodyPr>
          <a:lstStyle/>
          <a:p>
            <a:r>
              <a:rPr lang="en-US" altLang="de-DE" sz="6100" b="1" kern="1200">
                <a:solidFill>
                  <a:schemeClr val="bg1"/>
                </a:solidFill>
                <a:latin typeface="+mj-lt"/>
                <a:ea typeface="+mj-ea"/>
                <a:cs typeface="+mj-cs"/>
              </a:rPr>
              <a:t>What are the sources of comparative advantage?</a:t>
            </a:r>
            <a:br>
              <a:rPr lang="en-US" altLang="de-DE" sz="6100" b="1" kern="1200">
                <a:solidFill>
                  <a:schemeClr val="bg1"/>
                </a:solidFill>
                <a:latin typeface="+mj-lt"/>
                <a:ea typeface="+mj-ea"/>
                <a:cs typeface="+mj-cs"/>
              </a:rPr>
            </a:br>
            <a:br>
              <a:rPr lang="en-US" altLang="de-DE" sz="6100" b="1" kern="1200">
                <a:solidFill>
                  <a:schemeClr val="bg1"/>
                </a:solidFill>
                <a:latin typeface="+mj-lt"/>
                <a:ea typeface="+mj-ea"/>
                <a:cs typeface="+mj-cs"/>
              </a:rPr>
            </a:br>
            <a:br>
              <a:rPr lang="en-US" altLang="de-DE" sz="6100" b="1" kern="1200">
                <a:solidFill>
                  <a:schemeClr val="bg1"/>
                </a:solidFill>
                <a:latin typeface="+mj-lt"/>
                <a:ea typeface="+mj-ea"/>
                <a:cs typeface="+mj-cs"/>
              </a:rPr>
            </a:br>
            <a:endParaRPr lang="en-US" sz="6100" kern="1200">
              <a:solidFill>
                <a:schemeClr val="bg1"/>
              </a:solidFill>
              <a:latin typeface="+mj-lt"/>
              <a:ea typeface="+mj-ea"/>
              <a:cs typeface="+mj-cs"/>
            </a:endParaRPr>
          </a:p>
        </p:txBody>
      </p:sp>
      <p:sp>
        <p:nvSpPr>
          <p:cNvPr id="10" name="Rectangle 9">
            <a:extLst>
              <a:ext uri="{FF2B5EF4-FFF2-40B4-BE49-F238E27FC236}">
                <a16:creationId xmlns:a16="http://schemas.microsoft.com/office/drawing/2014/main" id="{B34F5AD2-EDBD-4BBD-A55C-EAFFD0C709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96000" y="0"/>
            <a:ext cx="6095990" cy="685800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A75CB8EE-21DA-5A1D-5A0E-813D103731AA}"/>
              </a:ext>
            </a:extLst>
          </p:cNvPr>
          <p:cNvSpPr>
            <a:spLocks noGrp="1"/>
          </p:cNvSpPr>
          <p:nvPr>
            <p:ph idx="1"/>
          </p:nvPr>
        </p:nvSpPr>
        <p:spPr>
          <a:xfrm>
            <a:off x="6389649" y="234175"/>
            <a:ext cx="5174165" cy="5420901"/>
          </a:xfrm>
        </p:spPr>
        <p:txBody>
          <a:bodyPr vert="horz" lIns="91440" tIns="45720" rIns="91440" bIns="45720" rtlCol="0" anchor="ctr">
            <a:normAutofit/>
          </a:bodyPr>
          <a:lstStyle/>
          <a:p>
            <a:pPr marL="0" indent="0" algn="ctr">
              <a:buNone/>
            </a:pPr>
            <a:r>
              <a:rPr lang="en-GB" altLang="en-US" sz="4000"/>
              <a:t>The Heckscher-Ohlin model</a:t>
            </a:r>
          </a:p>
          <a:p>
            <a:pPr marL="0" indent="0" algn="ctr">
              <a:buNone/>
            </a:pPr>
            <a:endParaRPr lang="en-US" altLang="en-US"/>
          </a:p>
          <a:p>
            <a:pPr marL="0" indent="0" algn="ctr">
              <a:buNone/>
            </a:pPr>
            <a:r>
              <a:rPr lang="en-US" altLang="en-US"/>
              <a:t>While trade is partly explained by differences in technology, it also can be explained by differences in resources across countries</a:t>
            </a:r>
          </a:p>
          <a:p>
            <a:pPr marL="0" indent="0" algn="ctr">
              <a:buNone/>
            </a:pPr>
            <a:endParaRPr lang="en-US" altLang="en-US"/>
          </a:p>
          <a:p>
            <a:pPr marL="0" indent="0" algn="ctr">
              <a:buNone/>
            </a:pPr>
            <a:endParaRPr lang="en-US" kern="1200">
              <a:solidFill>
                <a:schemeClr val="tx1"/>
              </a:solidFill>
              <a:latin typeface="+mn-lt"/>
              <a:ea typeface="+mn-ea"/>
              <a:cs typeface="+mn-cs"/>
            </a:endParaRPr>
          </a:p>
          <a:p>
            <a:pPr marL="0" indent="0" algn="ctr">
              <a:buNone/>
            </a:pPr>
            <a:endParaRPr lang="en-US" kern="1200">
              <a:solidFill>
                <a:schemeClr val="tx1"/>
              </a:solidFill>
              <a:latin typeface="+mn-lt"/>
              <a:ea typeface="+mn-ea"/>
              <a:cs typeface="+mn-cs"/>
            </a:endParaRPr>
          </a:p>
        </p:txBody>
      </p:sp>
      <p:sp>
        <p:nvSpPr>
          <p:cNvPr id="11" name="Title 1">
            <a:extLst>
              <a:ext uri="{FF2B5EF4-FFF2-40B4-BE49-F238E27FC236}">
                <a16:creationId xmlns:a16="http://schemas.microsoft.com/office/drawing/2014/main" id="{F087F433-7E7B-4F06-95C5-82EF76BB9366}"/>
              </a:ext>
            </a:extLst>
          </p:cNvPr>
          <p:cNvSpPr txBox="1">
            <a:spLocks/>
          </p:cNvSpPr>
          <p:nvPr/>
        </p:nvSpPr>
        <p:spPr>
          <a:xfrm>
            <a:off x="6595503" y="4461570"/>
            <a:ext cx="2212281" cy="2234737"/>
          </a:xfrm>
          <a:prstGeom prst="ellipse">
            <a:avLst/>
          </a:prstGeom>
          <a:solidFill>
            <a:srgbClr val="262626"/>
          </a:solidFill>
          <a:ln w="174625" cmpd="thinThick">
            <a:solidFill>
              <a:srgbClr val="262626"/>
            </a:solidFill>
          </a:ln>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en-US" sz="2600" b="1">
              <a:solidFill>
                <a:srgbClr val="FFFFFF"/>
              </a:solidFill>
            </a:endParaRPr>
          </a:p>
        </p:txBody>
      </p:sp>
      <p:pic>
        <p:nvPicPr>
          <p:cNvPr id="12" name="Picture 6" descr="180px-Eli_Heckscher">
            <a:hlinkClick r:id="rId3" tooltip="Eli Heckscher"/>
            <a:extLst>
              <a:ext uri="{FF2B5EF4-FFF2-40B4-BE49-F238E27FC236}">
                <a16:creationId xmlns:a16="http://schemas.microsoft.com/office/drawing/2014/main" id="{49950F0A-B152-4491-88F6-0D8685147311}"/>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911010" y="4574869"/>
            <a:ext cx="1581265" cy="1949204"/>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
        <p:nvSpPr>
          <p:cNvPr id="15" name="Title 1">
            <a:extLst>
              <a:ext uri="{FF2B5EF4-FFF2-40B4-BE49-F238E27FC236}">
                <a16:creationId xmlns:a16="http://schemas.microsoft.com/office/drawing/2014/main" id="{7C4784F2-0ED4-4A48-A021-33179154814A}"/>
              </a:ext>
            </a:extLst>
          </p:cNvPr>
          <p:cNvSpPr txBox="1">
            <a:spLocks/>
          </p:cNvSpPr>
          <p:nvPr/>
        </p:nvSpPr>
        <p:spPr>
          <a:xfrm>
            <a:off x="9424045" y="4461570"/>
            <a:ext cx="2212281" cy="2234737"/>
          </a:xfrm>
          <a:prstGeom prst="ellipse">
            <a:avLst/>
          </a:prstGeom>
          <a:solidFill>
            <a:srgbClr val="262626"/>
          </a:solidFill>
          <a:ln w="174625" cmpd="thinThick">
            <a:solidFill>
              <a:srgbClr val="262626"/>
            </a:solidFill>
          </a:ln>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en-US" sz="2600" b="1">
              <a:solidFill>
                <a:srgbClr val="FFFFFF"/>
              </a:solidFill>
            </a:endParaRPr>
          </a:p>
        </p:txBody>
      </p:sp>
      <p:pic>
        <p:nvPicPr>
          <p:cNvPr id="14" name="Picture 8" descr="ohlin">
            <a:hlinkClick r:id="rId5"/>
            <a:extLst>
              <a:ext uri="{FF2B5EF4-FFF2-40B4-BE49-F238E27FC236}">
                <a16:creationId xmlns:a16="http://schemas.microsoft.com/office/drawing/2014/main" id="{1ADDFB98-33C3-4C66-835D-D8155467D4C3}"/>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814748" y="4574869"/>
            <a:ext cx="1430873" cy="2008137"/>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843073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10" name="Straight Connector 9">
            <a:extLst>
              <a:ext uri="{FF2B5EF4-FFF2-40B4-BE49-F238E27FC236}">
                <a16:creationId xmlns:a16="http://schemas.microsoft.com/office/drawing/2014/main" id="{D2E961F1-4A28-4A5F-BBD4-6E400E5E6C7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bwMode="white">
          <a:xfrm>
            <a:off x="0" y="272357"/>
            <a:ext cx="12188824" cy="0"/>
          </a:xfrm>
          <a:prstGeom prst="line">
            <a:avLst/>
          </a:prstGeom>
          <a:ln w="508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12" name="Rectangle 11">
            <a:extLst>
              <a:ext uri="{FF2B5EF4-FFF2-40B4-BE49-F238E27FC236}">
                <a16:creationId xmlns:a16="http://schemas.microsoft.com/office/drawing/2014/main" id="{7F57BEA8-497D-4AA8-8A18-BDCD696B25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68596"/>
            <a:ext cx="12192000" cy="1735555"/>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A54187F-3F37-C5AB-2A68-19E000EF32EF}"/>
              </a:ext>
            </a:extLst>
          </p:cNvPr>
          <p:cNvSpPr>
            <a:spLocks noGrp="1"/>
          </p:cNvSpPr>
          <p:nvPr>
            <p:ph type="title"/>
          </p:nvPr>
        </p:nvSpPr>
        <p:spPr>
          <a:xfrm>
            <a:off x="526073" y="489439"/>
            <a:ext cx="11139854" cy="930447"/>
          </a:xfrm>
        </p:spPr>
        <p:txBody>
          <a:bodyPr vert="horz" lIns="91440" tIns="45720" rIns="91440" bIns="45720" rtlCol="0" anchor="b">
            <a:normAutofit/>
          </a:bodyPr>
          <a:lstStyle/>
          <a:p>
            <a:pPr algn="ctr"/>
            <a:r>
              <a:rPr lang="en-US" sz="5400" b="1" kern="1200">
                <a:solidFill>
                  <a:schemeClr val="bg1"/>
                </a:solidFill>
                <a:latin typeface="+mj-lt"/>
                <a:ea typeface="+mj-ea"/>
                <a:cs typeface="+mj-cs"/>
              </a:rPr>
              <a:t>Differences in endowments</a:t>
            </a:r>
          </a:p>
        </p:txBody>
      </p:sp>
      <p:cxnSp>
        <p:nvCxnSpPr>
          <p:cNvPr id="14" name="Straight Connector 13">
            <a:extLst>
              <a:ext uri="{FF2B5EF4-FFF2-40B4-BE49-F238E27FC236}">
                <a16:creationId xmlns:a16="http://schemas.microsoft.com/office/drawing/2014/main" id="{A82415D3-DDE5-4D63-8CB3-23A5EC581B2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24400" y="1479733"/>
            <a:ext cx="2743200" cy="0"/>
          </a:xfrm>
          <a:prstGeom prst="line">
            <a:avLst/>
          </a:prstGeom>
          <a:ln w="19050">
            <a:solidFill>
              <a:schemeClr val="bg1">
                <a:alpha val="75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AD7193FB-6AE6-4B3B-8F89-56B55DD63B4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bwMode="white">
          <a:xfrm>
            <a:off x="0" y="2201402"/>
            <a:ext cx="12188824" cy="0"/>
          </a:xfrm>
          <a:prstGeom prst="line">
            <a:avLst/>
          </a:prstGeom>
          <a:ln w="508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7" name="Content Placeholder 6">
            <a:extLst>
              <a:ext uri="{FF2B5EF4-FFF2-40B4-BE49-F238E27FC236}">
                <a16:creationId xmlns:a16="http://schemas.microsoft.com/office/drawing/2014/main" id="{3CFD49F9-6075-B609-631F-DA462CF7164F}"/>
              </a:ext>
            </a:extLst>
          </p:cNvPr>
          <p:cNvSpPr>
            <a:spLocks noGrp="1"/>
          </p:cNvSpPr>
          <p:nvPr>
            <p:ph idx="1"/>
          </p:nvPr>
        </p:nvSpPr>
        <p:spPr>
          <a:xfrm>
            <a:off x="713678" y="2631687"/>
            <a:ext cx="10640122" cy="3545275"/>
          </a:xfrm>
        </p:spPr>
        <p:txBody>
          <a:bodyPr vert="horz" lIns="91440" tIns="45720" rIns="91440" bIns="45720" rtlCol="0" anchor="t">
            <a:noAutofit/>
          </a:bodyPr>
          <a:lstStyle/>
          <a:p>
            <a:pPr>
              <a:spcBef>
                <a:spcPct val="50000"/>
              </a:spcBef>
              <a:defRPr/>
            </a:pPr>
            <a:r>
              <a:rPr lang="en-US" altLang="en-US" sz="2400"/>
              <a:t>Think of traded products as a bundle of production factors – natural resources, labor, and capital</a:t>
            </a:r>
          </a:p>
          <a:p>
            <a:pPr eaLnBrk="1" hangingPunct="1">
              <a:lnSpc>
                <a:spcPct val="90000"/>
              </a:lnSpc>
              <a:spcBef>
                <a:spcPct val="50000"/>
              </a:spcBef>
              <a:defRPr/>
            </a:pPr>
            <a:r>
              <a:rPr lang="en-US" altLang="en-US" sz="2400"/>
              <a:t>The model shows that international differences in factors of production create comparative advantage as:</a:t>
            </a:r>
            <a:endParaRPr lang="en-US" altLang="en-US" sz="2400">
              <a:cs typeface="Calibri"/>
            </a:endParaRPr>
          </a:p>
          <a:p>
            <a:pPr lvl="1" eaLnBrk="1" hangingPunct="1">
              <a:defRPr/>
            </a:pPr>
            <a:r>
              <a:rPr lang="en-US" altLang="en-US"/>
              <a:t>Countries have </a:t>
            </a:r>
            <a:r>
              <a:rPr lang="en-US" altLang="en-US" i="1"/>
              <a:t>relative abundance</a:t>
            </a:r>
            <a:r>
              <a:rPr lang="en-US" altLang="en-US"/>
              <a:t> of factors of production.</a:t>
            </a:r>
            <a:endParaRPr lang="en-US" altLang="en-US" i="1"/>
          </a:p>
          <a:p>
            <a:pPr lvl="1" eaLnBrk="1" hangingPunct="1">
              <a:defRPr/>
            </a:pPr>
            <a:r>
              <a:rPr lang="en-US" altLang="en-US"/>
              <a:t>Production processes use factors of production with </a:t>
            </a:r>
            <a:r>
              <a:rPr lang="en-US" altLang="en-US" i="1"/>
              <a:t>relative intensity.</a:t>
            </a:r>
            <a:r>
              <a:rPr lang="en-US" altLang="en-US"/>
              <a:t> </a:t>
            </a:r>
            <a:endParaRPr lang="en-US" altLang="en-US" i="1"/>
          </a:p>
          <a:p>
            <a:pPr marL="0" indent="0">
              <a:buNone/>
            </a:pPr>
            <a:r>
              <a:rPr lang="en-AU" sz="2400"/>
              <a:t> 	</a:t>
            </a:r>
          </a:p>
          <a:p>
            <a:pPr marL="0" indent="0" algn="ctr">
              <a:buNone/>
            </a:pPr>
            <a:r>
              <a:rPr lang="en-US" sz="2400" i="1">
                <a:solidFill>
                  <a:srgbClr val="0000FF"/>
                </a:solidFill>
                <a:latin typeface="Cambria" panose="02040503050406030204" pitchFamily="18" charset="0"/>
                <a:ea typeface="Cambria" panose="02040503050406030204" pitchFamily="18" charset="0"/>
              </a:rPr>
              <a:t>Each country specializes in the production that requires relatively more of the factor with which it is well endowed.</a:t>
            </a:r>
          </a:p>
          <a:p>
            <a:endParaRPr lang="en-AU" sz="2400"/>
          </a:p>
        </p:txBody>
      </p:sp>
    </p:spTree>
    <p:extLst>
      <p:ext uri="{BB962C8B-B14F-4D97-AF65-F5344CB8AC3E}">
        <p14:creationId xmlns:p14="http://schemas.microsoft.com/office/powerpoint/2010/main" val="10083810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10" name="Straight Connector 9">
            <a:extLst>
              <a:ext uri="{FF2B5EF4-FFF2-40B4-BE49-F238E27FC236}">
                <a16:creationId xmlns:a16="http://schemas.microsoft.com/office/drawing/2014/main" id="{D2E961F1-4A28-4A5F-BBD4-6E400E5E6C7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bwMode="white">
          <a:xfrm>
            <a:off x="0" y="272357"/>
            <a:ext cx="12188824" cy="0"/>
          </a:xfrm>
          <a:prstGeom prst="line">
            <a:avLst/>
          </a:prstGeom>
          <a:ln w="508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12" name="Rectangle 11">
            <a:extLst>
              <a:ext uri="{FF2B5EF4-FFF2-40B4-BE49-F238E27FC236}">
                <a16:creationId xmlns:a16="http://schemas.microsoft.com/office/drawing/2014/main" id="{7F57BEA8-497D-4AA8-8A18-BDCD696B25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68596"/>
            <a:ext cx="12192000" cy="1735555"/>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A54187F-3F37-C5AB-2A68-19E000EF32EF}"/>
              </a:ext>
            </a:extLst>
          </p:cNvPr>
          <p:cNvSpPr>
            <a:spLocks noGrp="1"/>
          </p:cNvSpPr>
          <p:nvPr>
            <p:ph type="title"/>
          </p:nvPr>
        </p:nvSpPr>
        <p:spPr>
          <a:xfrm>
            <a:off x="526073" y="489439"/>
            <a:ext cx="11139854" cy="930447"/>
          </a:xfrm>
        </p:spPr>
        <p:txBody>
          <a:bodyPr vert="horz" lIns="91440" tIns="45720" rIns="91440" bIns="45720" rtlCol="0" anchor="b">
            <a:normAutofit/>
          </a:bodyPr>
          <a:lstStyle/>
          <a:p>
            <a:pPr algn="ctr"/>
            <a:r>
              <a:rPr lang="en-US" sz="5400" b="1" kern="1200">
                <a:solidFill>
                  <a:schemeClr val="bg1"/>
                </a:solidFill>
                <a:latin typeface="+mj-lt"/>
                <a:ea typeface="+mj-ea"/>
                <a:cs typeface="+mj-cs"/>
              </a:rPr>
              <a:t>Differences in endowments</a:t>
            </a:r>
          </a:p>
        </p:txBody>
      </p:sp>
      <p:cxnSp>
        <p:nvCxnSpPr>
          <p:cNvPr id="14" name="Straight Connector 13">
            <a:extLst>
              <a:ext uri="{FF2B5EF4-FFF2-40B4-BE49-F238E27FC236}">
                <a16:creationId xmlns:a16="http://schemas.microsoft.com/office/drawing/2014/main" id="{A82415D3-DDE5-4D63-8CB3-23A5EC581B2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24400" y="1479733"/>
            <a:ext cx="2743200" cy="0"/>
          </a:xfrm>
          <a:prstGeom prst="line">
            <a:avLst/>
          </a:prstGeom>
          <a:ln w="19050">
            <a:solidFill>
              <a:schemeClr val="bg1">
                <a:alpha val="75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AD7193FB-6AE6-4B3B-8F89-56B55DD63B4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bwMode="white">
          <a:xfrm>
            <a:off x="0" y="2201402"/>
            <a:ext cx="12188824" cy="0"/>
          </a:xfrm>
          <a:prstGeom prst="line">
            <a:avLst/>
          </a:prstGeom>
          <a:ln w="508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7" name="Content Placeholder 6">
            <a:extLst>
              <a:ext uri="{FF2B5EF4-FFF2-40B4-BE49-F238E27FC236}">
                <a16:creationId xmlns:a16="http://schemas.microsoft.com/office/drawing/2014/main" id="{3CFD49F9-6075-B609-631F-DA462CF7164F}"/>
              </a:ext>
            </a:extLst>
          </p:cNvPr>
          <p:cNvSpPr>
            <a:spLocks noGrp="1"/>
          </p:cNvSpPr>
          <p:nvPr>
            <p:ph idx="1"/>
          </p:nvPr>
        </p:nvSpPr>
        <p:spPr>
          <a:xfrm>
            <a:off x="6096000" y="2631687"/>
            <a:ext cx="5257800" cy="3545275"/>
          </a:xfrm>
        </p:spPr>
        <p:txBody>
          <a:bodyPr vert="horz" lIns="91440" tIns="45720" rIns="91440" bIns="45720" rtlCol="0" anchor="t">
            <a:noAutofit/>
          </a:bodyPr>
          <a:lstStyle/>
          <a:p>
            <a:r>
              <a:rPr lang="en-US" sz="2000"/>
              <a:t>2 countries, same technology </a:t>
            </a:r>
          </a:p>
          <a:p>
            <a:r>
              <a:rPr lang="en-US" sz="2000"/>
              <a:t>Different “endowments” of production factors</a:t>
            </a:r>
          </a:p>
          <a:p>
            <a:pPr lvl="1"/>
            <a:r>
              <a:rPr lang="en-US" sz="2000"/>
              <a:t>Workforce composition – high-skilled and low-skilled workers</a:t>
            </a:r>
          </a:p>
          <a:p>
            <a:pPr lvl="1"/>
            <a:r>
              <a:rPr lang="en-US" sz="2000"/>
              <a:t>The EU is endowed with relatively more high-skilled workers than Bangladesh </a:t>
            </a:r>
          </a:p>
          <a:p>
            <a:r>
              <a:rPr lang="en-US" sz="2000"/>
              <a:t>2 goods</a:t>
            </a:r>
          </a:p>
          <a:p>
            <a:pPr lvl="1"/>
            <a:r>
              <a:rPr lang="en-US" sz="2000"/>
              <a:t>Pharmaceuticals and textiles</a:t>
            </a:r>
          </a:p>
          <a:p>
            <a:pPr lvl="1"/>
            <a:r>
              <a:rPr lang="en-US" sz="2000"/>
              <a:t>Compared with the production of textiles, the production of pharmaceuticals is relatively skill intensive</a:t>
            </a:r>
          </a:p>
          <a:p>
            <a:endParaRPr lang="en-AU" sz="2000"/>
          </a:p>
        </p:txBody>
      </p:sp>
      <p:sp>
        <p:nvSpPr>
          <p:cNvPr id="3" name="Oval 2">
            <a:extLst>
              <a:ext uri="{FF2B5EF4-FFF2-40B4-BE49-F238E27FC236}">
                <a16:creationId xmlns:a16="http://schemas.microsoft.com/office/drawing/2014/main" id="{E804FBFA-E062-8D48-5FC2-1F765445952F}"/>
              </a:ext>
            </a:extLst>
          </p:cNvPr>
          <p:cNvSpPr/>
          <p:nvPr/>
        </p:nvSpPr>
        <p:spPr>
          <a:xfrm>
            <a:off x="404888" y="2544901"/>
            <a:ext cx="2051873" cy="1892473"/>
          </a:xfrm>
          <a:prstGeom prst="ellipse">
            <a:avLst/>
          </a:prstGeom>
          <a:noFill/>
          <a:ln w="28575">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Oval 3">
            <a:extLst>
              <a:ext uri="{FF2B5EF4-FFF2-40B4-BE49-F238E27FC236}">
                <a16:creationId xmlns:a16="http://schemas.microsoft.com/office/drawing/2014/main" id="{B55A8879-3B69-013A-7DA0-1E8FE84B5B00}"/>
              </a:ext>
            </a:extLst>
          </p:cNvPr>
          <p:cNvSpPr/>
          <p:nvPr/>
        </p:nvSpPr>
        <p:spPr>
          <a:xfrm>
            <a:off x="3399640" y="4727052"/>
            <a:ext cx="2009642" cy="1858585"/>
          </a:xfrm>
          <a:prstGeom prst="ellipse">
            <a:avLst/>
          </a:prstGeom>
          <a:noFill/>
          <a:ln w="28575">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6" name="Picture 5">
            <a:extLst>
              <a:ext uri="{FF2B5EF4-FFF2-40B4-BE49-F238E27FC236}">
                <a16:creationId xmlns:a16="http://schemas.microsoft.com/office/drawing/2014/main" id="{AE94537B-1C2E-98F6-41A9-11243F9DDEF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06427" y="2293874"/>
            <a:ext cx="1047259" cy="696427"/>
          </a:xfrm>
          <a:prstGeom prst="rect">
            <a:avLst/>
          </a:prstGeom>
        </p:spPr>
      </p:pic>
      <p:pic>
        <p:nvPicPr>
          <p:cNvPr id="9" name="Picture 8" descr="Shape&#10;&#10;Description automatically generated">
            <a:extLst>
              <a:ext uri="{FF2B5EF4-FFF2-40B4-BE49-F238E27FC236}">
                <a16:creationId xmlns:a16="http://schemas.microsoft.com/office/drawing/2014/main" id="{14F8DFD6-8B82-2CBC-1172-C09C7708419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819318" y="4437374"/>
            <a:ext cx="1170286" cy="699819"/>
          </a:xfrm>
          <a:prstGeom prst="rect">
            <a:avLst/>
          </a:prstGeom>
        </p:spPr>
      </p:pic>
      <p:pic>
        <p:nvPicPr>
          <p:cNvPr id="13" name="Picture 12">
            <a:extLst>
              <a:ext uri="{FF2B5EF4-FFF2-40B4-BE49-F238E27FC236}">
                <a16:creationId xmlns:a16="http://schemas.microsoft.com/office/drawing/2014/main" id="{1B3C09A0-CC00-3F13-7398-4AA538BA754A}"/>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770865" y="2610626"/>
            <a:ext cx="952498" cy="952498"/>
          </a:xfrm>
          <a:prstGeom prst="rect">
            <a:avLst/>
          </a:prstGeom>
        </p:spPr>
      </p:pic>
      <p:pic>
        <p:nvPicPr>
          <p:cNvPr id="17" name="Picture 16">
            <a:extLst>
              <a:ext uri="{FF2B5EF4-FFF2-40B4-BE49-F238E27FC236}">
                <a16:creationId xmlns:a16="http://schemas.microsoft.com/office/drawing/2014/main" id="{DF417B1D-44EB-418D-554C-D4059F525D07}"/>
              </a:ext>
            </a:extLst>
          </p:cNvPr>
          <p:cNvPicPr>
            <a:picLocks noChangeAspect="1"/>
          </p:cNvPicPr>
          <p:nvPr/>
        </p:nvPicPr>
        <p:blipFill>
          <a:blip r:embed="rId6">
            <a:extLst>
              <a:ext uri="{BEBA8EAE-BF5A-486C-A8C5-ECC9F3942E4B}">
                <a14:imgProps xmlns:a14="http://schemas.microsoft.com/office/drawing/2010/main">
                  <a14:imgLayer r:embed="rId7">
                    <a14:imgEffect>
                      <a14:brightnessContrast bright="20000" contrast="-40000"/>
                    </a14:imgEffect>
                  </a14:imgLayer>
                </a14:imgProps>
              </a:ext>
              <a:ext uri="{28A0092B-C50C-407E-A947-70E740481C1C}">
                <a14:useLocalDpi xmlns:a14="http://schemas.microsoft.com/office/drawing/2010/main" val="0"/>
              </a:ext>
            </a:extLst>
          </a:blip>
          <a:stretch>
            <a:fillRect/>
          </a:stretch>
        </p:blipFill>
        <p:spPr>
          <a:xfrm>
            <a:off x="967927" y="5322374"/>
            <a:ext cx="1091115" cy="1091115"/>
          </a:xfrm>
          <a:prstGeom prst="rect">
            <a:avLst/>
          </a:prstGeom>
        </p:spPr>
      </p:pic>
      <p:pic>
        <p:nvPicPr>
          <p:cNvPr id="19" name="Picture 18" descr="Text, icon&#10;&#10;Description automatically generated">
            <a:extLst>
              <a:ext uri="{FF2B5EF4-FFF2-40B4-BE49-F238E27FC236}">
                <a16:creationId xmlns:a16="http://schemas.microsoft.com/office/drawing/2014/main" id="{0A39167D-D577-117A-C53E-419BC7F1DFA1}"/>
              </a:ext>
            </a:extLst>
          </p:cNvPr>
          <p:cNvPicPr>
            <a:picLocks noChangeAspect="1"/>
          </p:cNvPicPr>
          <p:nvPr/>
        </p:nvPicPr>
        <p:blipFill>
          <a:blip r:embed="rId8">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111055" y="2995847"/>
            <a:ext cx="1532083" cy="1532083"/>
          </a:xfrm>
          <a:prstGeom prst="rect">
            <a:avLst/>
          </a:prstGeom>
        </p:spPr>
      </p:pic>
      <p:pic>
        <p:nvPicPr>
          <p:cNvPr id="20" name="Picture 19" descr="Text, icon&#10;&#10;Description automatically generated">
            <a:extLst>
              <a:ext uri="{FF2B5EF4-FFF2-40B4-BE49-F238E27FC236}">
                <a16:creationId xmlns:a16="http://schemas.microsoft.com/office/drawing/2014/main" id="{7565ED37-8D3F-C381-68CF-4C866563BB1A}"/>
              </a:ext>
            </a:extLst>
          </p:cNvPr>
          <p:cNvPicPr>
            <a:picLocks noChangeAspect="1"/>
          </p:cNvPicPr>
          <p:nvPr/>
        </p:nvPicPr>
        <p:blipFill>
          <a:blip r:embed="rId8">
            <a:duotone>
              <a:schemeClr val="accent6">
                <a:shade val="45000"/>
                <a:satMod val="135000"/>
              </a:schemeClr>
              <a:prstClr val="white"/>
            </a:duotone>
            <a:extLst>
              <a:ext uri="{28A0092B-C50C-407E-A947-70E740481C1C}">
                <a14:useLocalDpi xmlns:a14="http://schemas.microsoft.com/office/drawing/2010/main" val="0"/>
              </a:ext>
            </a:extLst>
          </a:blip>
          <a:stretch>
            <a:fillRect/>
          </a:stretch>
        </p:blipFill>
        <p:spPr>
          <a:xfrm>
            <a:off x="3675503" y="5464613"/>
            <a:ext cx="600877" cy="600877"/>
          </a:xfrm>
          <a:prstGeom prst="rect">
            <a:avLst/>
          </a:prstGeom>
        </p:spPr>
      </p:pic>
      <p:pic>
        <p:nvPicPr>
          <p:cNvPr id="22" name="Picture 21" descr="Icon&#10;&#10;Description automatically generated">
            <a:extLst>
              <a:ext uri="{FF2B5EF4-FFF2-40B4-BE49-F238E27FC236}">
                <a16:creationId xmlns:a16="http://schemas.microsoft.com/office/drawing/2014/main" id="{E2529121-9483-02B1-54BD-CABC39B4C1A8}"/>
              </a:ext>
            </a:extLst>
          </p:cNvPr>
          <p:cNvPicPr>
            <a:picLocks noChangeAspect="1"/>
          </p:cNvPicPr>
          <p:nvPr/>
        </p:nvPicPr>
        <p:blipFill>
          <a:blip r:embed="rId9">
            <a:duotone>
              <a:schemeClr val="accent6">
                <a:shade val="45000"/>
                <a:satMod val="135000"/>
              </a:schemeClr>
              <a:prstClr val="white"/>
            </a:duotone>
            <a:extLst>
              <a:ext uri="{28A0092B-C50C-407E-A947-70E740481C1C}">
                <a14:useLocalDpi xmlns:a14="http://schemas.microsoft.com/office/drawing/2010/main" val="0"/>
              </a:ext>
            </a:extLst>
          </a:blip>
          <a:stretch>
            <a:fillRect/>
          </a:stretch>
        </p:blipFill>
        <p:spPr>
          <a:xfrm>
            <a:off x="4419933" y="5233527"/>
            <a:ext cx="1352110" cy="1352110"/>
          </a:xfrm>
          <a:prstGeom prst="rect">
            <a:avLst/>
          </a:prstGeom>
        </p:spPr>
      </p:pic>
      <p:pic>
        <p:nvPicPr>
          <p:cNvPr id="23" name="Picture 22" descr="Icon&#10;&#10;Description automatically generated">
            <a:extLst>
              <a:ext uri="{FF2B5EF4-FFF2-40B4-BE49-F238E27FC236}">
                <a16:creationId xmlns:a16="http://schemas.microsoft.com/office/drawing/2014/main" id="{ECA9BE82-DD66-27EE-A374-6E95B84EF4B9}"/>
              </a:ext>
            </a:extLst>
          </p:cNvPr>
          <p:cNvPicPr>
            <a:picLocks noChangeAspect="1"/>
          </p:cNvPicPr>
          <p:nvPr/>
        </p:nvPicPr>
        <p:blipFill>
          <a:blip r:embed="rId9">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1664248" y="3158333"/>
            <a:ext cx="665608" cy="665608"/>
          </a:xfrm>
          <a:prstGeom prst="rect">
            <a:avLst/>
          </a:prstGeom>
        </p:spPr>
      </p:pic>
    </p:spTree>
    <p:extLst>
      <p:ext uri="{BB962C8B-B14F-4D97-AF65-F5344CB8AC3E}">
        <p14:creationId xmlns:p14="http://schemas.microsoft.com/office/powerpoint/2010/main" val="22453231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3"/>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0"/>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6"/>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9"/>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4"/>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2"/>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7">
                                            <p:txEl>
                                              <p:pRg st="0" end="0"/>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7">
                                            <p:txEl>
                                              <p:pRg st="1" end="1"/>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7">
                                            <p:txEl>
                                              <p:pRg st="2" end="2"/>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3"/>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7">
                                            <p:txEl>
                                              <p:pRg st="4" end="4"/>
                                            </p:txEl>
                                          </p:spTgt>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7">
                                            <p:txEl>
                                              <p:pRg st="5" end="5"/>
                                            </p:txEl>
                                          </p:spTgt>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7">
                                            <p:txEl>
                                              <p:pRg st="6" end="6"/>
                                            </p:txEl>
                                          </p:spTgt>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p:bldP spid="3" grpId="0" animBg="1"/>
      <p:bldP spid="4"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10" name="Straight Connector 9">
            <a:extLst>
              <a:ext uri="{FF2B5EF4-FFF2-40B4-BE49-F238E27FC236}">
                <a16:creationId xmlns:a16="http://schemas.microsoft.com/office/drawing/2014/main" id="{D2E961F1-4A28-4A5F-BBD4-6E400E5E6C7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bwMode="white">
          <a:xfrm>
            <a:off x="0" y="272357"/>
            <a:ext cx="12188824" cy="0"/>
          </a:xfrm>
          <a:prstGeom prst="line">
            <a:avLst/>
          </a:prstGeom>
          <a:ln w="508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12" name="Rectangle 11">
            <a:extLst>
              <a:ext uri="{FF2B5EF4-FFF2-40B4-BE49-F238E27FC236}">
                <a16:creationId xmlns:a16="http://schemas.microsoft.com/office/drawing/2014/main" id="{7F57BEA8-497D-4AA8-8A18-BDCD696B25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68596"/>
            <a:ext cx="12192000" cy="1735555"/>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A54187F-3F37-C5AB-2A68-19E000EF32EF}"/>
              </a:ext>
            </a:extLst>
          </p:cNvPr>
          <p:cNvSpPr>
            <a:spLocks noGrp="1"/>
          </p:cNvSpPr>
          <p:nvPr>
            <p:ph type="title"/>
          </p:nvPr>
        </p:nvSpPr>
        <p:spPr>
          <a:xfrm>
            <a:off x="526073" y="489439"/>
            <a:ext cx="11139854" cy="930447"/>
          </a:xfrm>
        </p:spPr>
        <p:txBody>
          <a:bodyPr vert="horz" lIns="91440" tIns="45720" rIns="91440" bIns="45720" rtlCol="0" anchor="b">
            <a:normAutofit fontScale="90000"/>
          </a:bodyPr>
          <a:lstStyle/>
          <a:p>
            <a:pPr algn="ctr"/>
            <a:r>
              <a:rPr lang="en-US" sz="5400" b="1" kern="1200">
                <a:solidFill>
                  <a:schemeClr val="bg1"/>
                </a:solidFill>
                <a:latin typeface="+mj-lt"/>
                <a:ea typeface="+mj-ea"/>
                <a:cs typeface="+mj-cs"/>
              </a:rPr>
              <a:t>Factor abundance and the pattern of trade</a:t>
            </a:r>
          </a:p>
        </p:txBody>
      </p:sp>
      <p:cxnSp>
        <p:nvCxnSpPr>
          <p:cNvPr id="14" name="Straight Connector 13">
            <a:extLst>
              <a:ext uri="{FF2B5EF4-FFF2-40B4-BE49-F238E27FC236}">
                <a16:creationId xmlns:a16="http://schemas.microsoft.com/office/drawing/2014/main" id="{A82415D3-DDE5-4D63-8CB3-23A5EC581B2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24400" y="1479733"/>
            <a:ext cx="2743200" cy="0"/>
          </a:xfrm>
          <a:prstGeom prst="line">
            <a:avLst/>
          </a:prstGeom>
          <a:ln w="19050">
            <a:solidFill>
              <a:schemeClr val="bg1">
                <a:alpha val="75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AD7193FB-6AE6-4B3B-8F89-56B55DD63B4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bwMode="white">
          <a:xfrm>
            <a:off x="0" y="2201402"/>
            <a:ext cx="12188824" cy="0"/>
          </a:xfrm>
          <a:prstGeom prst="line">
            <a:avLst/>
          </a:prstGeom>
          <a:ln w="508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graphicFrame>
        <p:nvGraphicFramePr>
          <p:cNvPr id="11" name="Group 98">
            <a:extLst>
              <a:ext uri="{FF2B5EF4-FFF2-40B4-BE49-F238E27FC236}">
                <a16:creationId xmlns:a16="http://schemas.microsoft.com/office/drawing/2014/main" id="{94B4702B-37F9-43D8-BD45-72CC3FB4C320}"/>
              </a:ext>
            </a:extLst>
          </p:cNvPr>
          <p:cNvGraphicFramePr>
            <a:graphicFrameLocks noGrp="1"/>
          </p:cNvGraphicFramePr>
          <p:nvPr>
            <p:extLst>
              <p:ext uri="{D42A27DB-BD31-4B8C-83A1-F6EECF244321}">
                <p14:modId xmlns:p14="http://schemas.microsoft.com/office/powerpoint/2010/main" val="1341390472"/>
              </p:ext>
            </p:extLst>
          </p:nvPr>
        </p:nvGraphicFramePr>
        <p:xfrm>
          <a:off x="1404922" y="2366039"/>
          <a:ext cx="9390325" cy="4340226"/>
        </p:xfrm>
        <a:graphic>
          <a:graphicData uri="http://schemas.openxmlformats.org/drawingml/2006/table">
            <a:tbl>
              <a:tblPr/>
              <a:tblGrid>
                <a:gridCol w="2087937">
                  <a:extLst>
                    <a:ext uri="{9D8B030D-6E8A-4147-A177-3AD203B41FA5}">
                      <a16:colId xmlns:a16="http://schemas.microsoft.com/office/drawing/2014/main" val="20000"/>
                    </a:ext>
                  </a:extLst>
                </a:gridCol>
                <a:gridCol w="3577300">
                  <a:extLst>
                    <a:ext uri="{9D8B030D-6E8A-4147-A177-3AD203B41FA5}">
                      <a16:colId xmlns:a16="http://schemas.microsoft.com/office/drawing/2014/main" val="20001"/>
                    </a:ext>
                  </a:extLst>
                </a:gridCol>
                <a:gridCol w="3725088">
                  <a:extLst>
                    <a:ext uri="{9D8B030D-6E8A-4147-A177-3AD203B41FA5}">
                      <a16:colId xmlns:a16="http://schemas.microsoft.com/office/drawing/2014/main" val="20002"/>
                    </a:ext>
                  </a:extLst>
                </a:gridCol>
              </a:tblGrid>
              <a:tr h="457198">
                <a:tc>
                  <a:txBody>
                    <a:bodyPr/>
                    <a:lstStyle/>
                    <a:p>
                      <a:pPr marL="0" marR="0" lvl="0" indent="0" algn="l" defTabSz="914400" rtl="0" eaLnBrk="1" fontAlgn="base" latinLnBrk="0" hangingPunct="1">
                        <a:lnSpc>
                          <a:spcPct val="100000"/>
                        </a:lnSpc>
                        <a:spcBef>
                          <a:spcPct val="20000"/>
                        </a:spcBef>
                        <a:spcAft>
                          <a:spcPct val="0"/>
                        </a:spcAft>
                        <a:buClr>
                          <a:srgbClr val="CC0000"/>
                        </a:buClr>
                        <a:buSzTx/>
                        <a:buFont typeface="Wingdings" pitchFamily="2" charset="2"/>
                        <a:buNone/>
                        <a:tabLst/>
                      </a:pPr>
                      <a:endParaRPr kumimoji="1" lang="en-US" sz="2000" b="0" i="0" u="none" strike="noStrike" cap="none" normalizeH="0" baseline="0">
                        <a:ln>
                          <a:noFill/>
                        </a:ln>
                        <a:solidFill>
                          <a:schemeClr val="tx2"/>
                        </a:solidFill>
                        <a:effectLst/>
                        <a:latin typeface="+mn-lt"/>
                      </a:endParaRPr>
                    </a:p>
                  </a:txBody>
                  <a:tcPr marL="91449" marR="91449" marT="45712" marB="4571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CC0000"/>
                        </a:buClr>
                        <a:buSzTx/>
                        <a:buFont typeface="Wingdings" pitchFamily="2" charset="2"/>
                        <a:buNone/>
                        <a:tabLst/>
                      </a:pPr>
                      <a:r>
                        <a:rPr kumimoji="1" lang="fr-CH" sz="2000" b="1" i="0" u="none" strike="noStrike" cap="none" normalizeH="0" baseline="0">
                          <a:ln>
                            <a:noFill/>
                          </a:ln>
                          <a:solidFill>
                            <a:srgbClr val="0070C0"/>
                          </a:solidFill>
                          <a:effectLst/>
                          <a:latin typeface="+mn-lt"/>
                        </a:rPr>
                        <a:t>EU</a:t>
                      </a:r>
                      <a:endParaRPr kumimoji="1" lang="en-GB" sz="2000" b="1" i="0" u="none" strike="noStrike" cap="none" normalizeH="0" baseline="0">
                        <a:ln>
                          <a:noFill/>
                        </a:ln>
                        <a:solidFill>
                          <a:srgbClr val="0070C0"/>
                        </a:solidFill>
                        <a:effectLst/>
                        <a:latin typeface="+mn-lt"/>
                      </a:endParaRPr>
                    </a:p>
                  </a:txBody>
                  <a:tcPr marL="91449" marR="91449" marT="45712" marB="4571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CC0000"/>
                        </a:buClr>
                        <a:buSzTx/>
                        <a:buFont typeface="Wingdings" pitchFamily="2" charset="2"/>
                        <a:buNone/>
                        <a:tabLst/>
                      </a:pPr>
                      <a:r>
                        <a:rPr kumimoji="1" lang="fr-CH" sz="2000" b="1" i="0" u="none" strike="noStrike" cap="none" normalizeH="0" baseline="0">
                          <a:ln>
                            <a:noFill/>
                          </a:ln>
                          <a:solidFill>
                            <a:schemeClr val="accent6"/>
                          </a:solidFill>
                          <a:effectLst/>
                          <a:latin typeface="+mn-lt"/>
                        </a:rPr>
                        <a:t>Bangladesh</a:t>
                      </a:r>
                      <a:endParaRPr kumimoji="1" lang="en-GB" sz="2000" b="1" i="0" u="none" strike="noStrike" cap="none" normalizeH="0" baseline="0">
                        <a:ln>
                          <a:noFill/>
                        </a:ln>
                        <a:solidFill>
                          <a:schemeClr val="accent6"/>
                        </a:solidFill>
                        <a:effectLst/>
                        <a:latin typeface="+mn-lt"/>
                      </a:endParaRPr>
                    </a:p>
                  </a:txBody>
                  <a:tcPr marL="91449" marR="91449" marT="45712" marB="4571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627675">
                <a:tc>
                  <a:txBody>
                    <a:bodyPr/>
                    <a:lstStyle/>
                    <a:p>
                      <a:pPr marL="0" marR="0" lvl="0" indent="0" algn="l" defTabSz="914400" rtl="0" eaLnBrk="1" fontAlgn="base" latinLnBrk="0" hangingPunct="1">
                        <a:lnSpc>
                          <a:spcPct val="100000"/>
                        </a:lnSpc>
                        <a:spcBef>
                          <a:spcPct val="20000"/>
                        </a:spcBef>
                        <a:spcAft>
                          <a:spcPct val="0"/>
                        </a:spcAft>
                        <a:buClr>
                          <a:srgbClr val="CC0000"/>
                        </a:buClr>
                        <a:buSzTx/>
                        <a:buFont typeface="Wingdings" pitchFamily="2" charset="2"/>
                        <a:buNone/>
                        <a:tabLst/>
                      </a:pPr>
                      <a:r>
                        <a:rPr kumimoji="1" lang="en-GB" sz="2000" b="1" i="0" u="none" strike="noStrike" cap="none" normalizeH="0" baseline="0">
                          <a:ln>
                            <a:noFill/>
                          </a:ln>
                          <a:solidFill>
                            <a:schemeClr val="tx2"/>
                          </a:solidFill>
                          <a:effectLst/>
                          <a:latin typeface="+mn-lt"/>
                        </a:rPr>
                        <a:t>No trade</a:t>
                      </a:r>
                    </a:p>
                  </a:txBody>
                  <a:tcPr marL="91449" marR="91449" marT="45712" marB="4571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CC0000"/>
                        </a:buClr>
                        <a:buSzTx/>
                        <a:buFont typeface="Wingdings" pitchFamily="2" charset="2"/>
                        <a:buNone/>
                        <a:tabLst/>
                      </a:pPr>
                      <a:r>
                        <a:rPr kumimoji="1" lang="en-GB" sz="2000" b="0" i="0" u="none" strike="noStrike" kern="1200" cap="none" normalizeH="0" baseline="0">
                          <a:ln>
                            <a:noFill/>
                          </a:ln>
                          <a:solidFill>
                            <a:schemeClr val="tx2"/>
                          </a:solidFill>
                          <a:effectLst/>
                          <a:latin typeface="+mn-lt"/>
                          <a:ea typeface="+mn-ea"/>
                          <a:cs typeface="+mn-cs"/>
                        </a:rPr>
                        <a:t>Skills are </a:t>
                      </a:r>
                      <a:r>
                        <a:rPr kumimoji="1" lang="en-GB" sz="2000" b="0" i="1" u="none" strike="noStrike" kern="1200" cap="none" normalizeH="0" baseline="0">
                          <a:ln>
                            <a:noFill/>
                          </a:ln>
                          <a:solidFill>
                            <a:srgbClr val="0000FF"/>
                          </a:solidFill>
                          <a:effectLst/>
                          <a:latin typeface="+mn-lt"/>
                          <a:ea typeface="+mn-ea"/>
                          <a:cs typeface="+mn-cs"/>
                        </a:rPr>
                        <a:t>relatively</a:t>
                      </a:r>
                      <a:r>
                        <a:rPr kumimoji="1" lang="en-GB" sz="2000" b="0" i="0" u="none" strike="noStrike" kern="1200" cap="none" normalizeH="0" baseline="0">
                          <a:ln>
                            <a:noFill/>
                          </a:ln>
                          <a:solidFill>
                            <a:srgbClr val="0000FF"/>
                          </a:solidFill>
                          <a:effectLst/>
                          <a:latin typeface="+mn-lt"/>
                          <a:ea typeface="+mn-ea"/>
                          <a:cs typeface="+mn-cs"/>
                        </a:rPr>
                        <a:t> abundant</a:t>
                      </a:r>
                      <a:r>
                        <a:rPr kumimoji="1" lang="en-GB" sz="2000" b="0" i="0" u="none" strike="noStrike" kern="1200" cap="none" normalizeH="0" baseline="0">
                          <a:ln>
                            <a:noFill/>
                          </a:ln>
                          <a:solidFill>
                            <a:schemeClr val="tx2"/>
                          </a:solidFill>
                          <a:effectLst/>
                          <a:latin typeface="+mn-lt"/>
                          <a:ea typeface="+mn-ea"/>
                          <a:cs typeface="+mn-cs"/>
                        </a:rPr>
                        <a:t>:</a:t>
                      </a:r>
                    </a:p>
                    <a:p>
                      <a:pPr marL="0" marR="0" lvl="0" indent="0" algn="l" defTabSz="914400" rtl="0" eaLnBrk="1" fontAlgn="base" latinLnBrk="0" hangingPunct="1">
                        <a:lnSpc>
                          <a:spcPct val="100000"/>
                        </a:lnSpc>
                        <a:spcBef>
                          <a:spcPct val="20000"/>
                        </a:spcBef>
                        <a:spcAft>
                          <a:spcPct val="0"/>
                        </a:spcAft>
                        <a:buClr>
                          <a:srgbClr val="CC0000"/>
                        </a:buClr>
                        <a:buSzTx/>
                        <a:buFont typeface="Wingdings" pitchFamily="2" charset="2"/>
                        <a:buNone/>
                        <a:tabLst/>
                        <a:defRPr/>
                      </a:pPr>
                      <a:r>
                        <a:rPr kumimoji="1" lang="en-GB" sz="2000" b="0" i="0" u="none" strike="noStrike" kern="1200" cap="none" normalizeH="0" baseline="0">
                          <a:ln>
                            <a:noFill/>
                          </a:ln>
                          <a:solidFill>
                            <a:schemeClr val="tx2"/>
                          </a:solidFill>
                          <a:effectLst/>
                          <a:latin typeface="+mn-lt"/>
                          <a:ea typeface="+mn-ea"/>
                          <a:cs typeface="+mn-cs"/>
                        </a:rPr>
                        <a:t>Pharmaceuticals are </a:t>
                      </a:r>
                      <a:r>
                        <a:rPr kumimoji="1" lang="en-GB" sz="2000" b="0" i="1" u="none" strike="noStrike" kern="1200" cap="none" normalizeH="0" baseline="0">
                          <a:ln>
                            <a:noFill/>
                          </a:ln>
                          <a:solidFill>
                            <a:schemeClr val="tx2"/>
                          </a:solidFill>
                          <a:effectLst/>
                          <a:latin typeface="+mn-lt"/>
                          <a:ea typeface="+mn-ea"/>
                          <a:cs typeface="+mn-cs"/>
                        </a:rPr>
                        <a:t>relatively</a:t>
                      </a:r>
                      <a:r>
                        <a:rPr kumimoji="1" lang="en-GB" sz="2000" b="0" i="0" u="none" strike="noStrike" kern="1200" cap="none" normalizeH="0" baseline="0">
                          <a:ln>
                            <a:noFill/>
                          </a:ln>
                          <a:solidFill>
                            <a:schemeClr val="tx2"/>
                          </a:solidFill>
                          <a:effectLst/>
                          <a:latin typeface="+mn-lt"/>
                          <a:ea typeface="+mn-ea"/>
                          <a:cs typeface="+mn-cs"/>
                        </a:rPr>
                        <a:t> cheap;</a:t>
                      </a:r>
                    </a:p>
                    <a:p>
                      <a:pPr marL="0" marR="0" lvl="0" indent="0" algn="l" defTabSz="914400" rtl="0" eaLnBrk="1" fontAlgn="base" latinLnBrk="0" hangingPunct="1">
                        <a:lnSpc>
                          <a:spcPct val="100000"/>
                        </a:lnSpc>
                        <a:spcBef>
                          <a:spcPct val="20000"/>
                        </a:spcBef>
                        <a:spcAft>
                          <a:spcPct val="0"/>
                        </a:spcAft>
                        <a:buClr>
                          <a:srgbClr val="CC0000"/>
                        </a:buClr>
                        <a:buSzTx/>
                        <a:buFont typeface="Wingdings" pitchFamily="2" charset="2"/>
                        <a:buNone/>
                        <a:tabLst/>
                      </a:pPr>
                      <a:r>
                        <a:rPr kumimoji="1" lang="en-GB" sz="2000" b="0" i="0" u="none" strike="noStrike" kern="1200" cap="none" normalizeH="0" baseline="0">
                          <a:ln>
                            <a:noFill/>
                          </a:ln>
                          <a:solidFill>
                            <a:schemeClr val="tx2"/>
                          </a:solidFill>
                          <a:effectLst/>
                          <a:latin typeface="+mn-lt"/>
                          <a:ea typeface="+mn-ea"/>
                          <a:cs typeface="+mn-cs"/>
                        </a:rPr>
                        <a:t>Textiles are </a:t>
                      </a:r>
                      <a:r>
                        <a:rPr kumimoji="1" lang="en-GB" sz="2000" b="0" i="1" u="none" strike="noStrike" kern="1200" cap="none" normalizeH="0" baseline="0">
                          <a:ln>
                            <a:noFill/>
                          </a:ln>
                          <a:solidFill>
                            <a:schemeClr val="tx2"/>
                          </a:solidFill>
                          <a:effectLst/>
                          <a:latin typeface="+mn-lt"/>
                          <a:ea typeface="+mn-ea"/>
                          <a:cs typeface="+mn-cs"/>
                        </a:rPr>
                        <a:t>relatively</a:t>
                      </a:r>
                      <a:r>
                        <a:rPr kumimoji="1" lang="en-GB" sz="2000" b="0" i="0" u="none" strike="noStrike" kern="1200" cap="none" normalizeH="0" baseline="0">
                          <a:ln>
                            <a:noFill/>
                          </a:ln>
                          <a:solidFill>
                            <a:schemeClr val="tx2"/>
                          </a:solidFill>
                          <a:effectLst/>
                          <a:latin typeface="+mn-lt"/>
                          <a:ea typeface="+mn-ea"/>
                          <a:cs typeface="+mn-cs"/>
                        </a:rPr>
                        <a:t> expensive</a:t>
                      </a:r>
                    </a:p>
                  </a:txBody>
                  <a:tcPr marL="91449" marR="91449" marT="45712" marB="4571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CC0000"/>
                        </a:buClr>
                        <a:buSzTx/>
                        <a:buFont typeface="Wingdings" pitchFamily="2" charset="2"/>
                        <a:buNone/>
                        <a:tabLst/>
                      </a:pPr>
                      <a:r>
                        <a:rPr kumimoji="1" lang="en-GB" sz="2000" b="0" i="0" u="none" strike="noStrike" kern="1200" cap="none" normalizeH="0" baseline="0">
                          <a:ln>
                            <a:noFill/>
                          </a:ln>
                          <a:solidFill>
                            <a:schemeClr val="tx2"/>
                          </a:solidFill>
                          <a:effectLst/>
                          <a:latin typeface="+mn-lt"/>
                          <a:ea typeface="+mn-ea"/>
                          <a:cs typeface="+mn-cs"/>
                        </a:rPr>
                        <a:t>Skills are </a:t>
                      </a:r>
                      <a:r>
                        <a:rPr kumimoji="1" lang="en-GB" sz="2000" b="0" i="1" u="none" strike="noStrike" kern="1200" cap="none" normalizeH="0" baseline="0">
                          <a:ln>
                            <a:noFill/>
                          </a:ln>
                          <a:solidFill>
                            <a:srgbClr val="00CC00"/>
                          </a:solidFill>
                          <a:effectLst/>
                          <a:latin typeface="+mn-lt"/>
                          <a:ea typeface="+mn-ea"/>
                          <a:cs typeface="+mn-cs"/>
                        </a:rPr>
                        <a:t>relatively scarce</a:t>
                      </a:r>
                      <a:r>
                        <a:rPr kumimoji="1" lang="en-GB" sz="2000" b="0" i="0" u="none" strike="noStrike" kern="1200" cap="none" normalizeH="0" baseline="0">
                          <a:ln>
                            <a:noFill/>
                          </a:ln>
                          <a:solidFill>
                            <a:schemeClr val="tx2"/>
                          </a:solidFill>
                          <a:effectLst/>
                          <a:latin typeface="+mn-lt"/>
                          <a:ea typeface="+mn-ea"/>
                          <a:cs typeface="+mn-cs"/>
                        </a:rPr>
                        <a:t>:</a:t>
                      </a:r>
                    </a:p>
                    <a:p>
                      <a:pPr marL="0" marR="0" lvl="0" indent="0" algn="l" defTabSz="914400" rtl="0" eaLnBrk="1" fontAlgn="base" latinLnBrk="0" hangingPunct="1">
                        <a:lnSpc>
                          <a:spcPct val="100000"/>
                        </a:lnSpc>
                        <a:spcBef>
                          <a:spcPct val="20000"/>
                        </a:spcBef>
                        <a:spcAft>
                          <a:spcPct val="0"/>
                        </a:spcAft>
                        <a:buClr>
                          <a:srgbClr val="CC0000"/>
                        </a:buClr>
                        <a:buSzTx/>
                        <a:buFont typeface="Wingdings" pitchFamily="2" charset="2"/>
                        <a:buNone/>
                        <a:tabLst/>
                        <a:defRPr/>
                      </a:pPr>
                      <a:r>
                        <a:rPr kumimoji="1" lang="en-GB" sz="2000" b="0" i="0" u="none" strike="noStrike" kern="1200" cap="none" normalizeH="0" baseline="0">
                          <a:ln>
                            <a:noFill/>
                          </a:ln>
                          <a:solidFill>
                            <a:schemeClr val="tx2"/>
                          </a:solidFill>
                          <a:effectLst/>
                          <a:latin typeface="+mn-lt"/>
                          <a:ea typeface="+mn-ea"/>
                          <a:cs typeface="+mn-cs"/>
                        </a:rPr>
                        <a:t>Pharmaceuticals are </a:t>
                      </a:r>
                      <a:r>
                        <a:rPr kumimoji="1" lang="en-GB" sz="2000" b="0" i="1" u="none" strike="noStrike" kern="1200" cap="none" normalizeH="0" baseline="0">
                          <a:ln>
                            <a:noFill/>
                          </a:ln>
                          <a:solidFill>
                            <a:schemeClr val="tx2"/>
                          </a:solidFill>
                          <a:effectLst/>
                          <a:latin typeface="+mn-lt"/>
                          <a:ea typeface="+mn-ea"/>
                          <a:cs typeface="+mn-cs"/>
                        </a:rPr>
                        <a:t>relatively</a:t>
                      </a:r>
                      <a:r>
                        <a:rPr kumimoji="1" lang="en-GB" sz="2000" b="0" i="0" u="none" strike="noStrike" kern="1200" cap="none" normalizeH="0" baseline="0">
                          <a:ln>
                            <a:noFill/>
                          </a:ln>
                          <a:solidFill>
                            <a:schemeClr val="tx2"/>
                          </a:solidFill>
                          <a:effectLst/>
                          <a:latin typeface="+mn-lt"/>
                          <a:ea typeface="+mn-ea"/>
                          <a:cs typeface="+mn-cs"/>
                        </a:rPr>
                        <a:t> expensive;</a:t>
                      </a:r>
                    </a:p>
                    <a:p>
                      <a:pPr marL="0" marR="0" lvl="0" indent="0" algn="l" defTabSz="914400" rtl="0" eaLnBrk="1" fontAlgn="base" latinLnBrk="0" hangingPunct="1">
                        <a:lnSpc>
                          <a:spcPct val="100000"/>
                        </a:lnSpc>
                        <a:spcBef>
                          <a:spcPct val="20000"/>
                        </a:spcBef>
                        <a:spcAft>
                          <a:spcPct val="0"/>
                        </a:spcAft>
                        <a:buClr>
                          <a:srgbClr val="CC0000"/>
                        </a:buClr>
                        <a:buSzTx/>
                        <a:buFont typeface="Wingdings" pitchFamily="2" charset="2"/>
                        <a:buNone/>
                        <a:tabLst/>
                      </a:pPr>
                      <a:r>
                        <a:rPr kumimoji="1" lang="en-GB" sz="2000" b="0" i="0" u="none" strike="noStrike" kern="1200" cap="none" normalizeH="0" baseline="0">
                          <a:ln>
                            <a:noFill/>
                          </a:ln>
                          <a:solidFill>
                            <a:schemeClr val="tx2"/>
                          </a:solidFill>
                          <a:effectLst/>
                          <a:latin typeface="+mn-lt"/>
                          <a:ea typeface="+mn-ea"/>
                          <a:cs typeface="+mn-cs"/>
                        </a:rPr>
                        <a:t>Textiles are </a:t>
                      </a:r>
                      <a:r>
                        <a:rPr kumimoji="1" lang="en-GB" sz="2000" b="0" i="1" u="none" strike="noStrike" kern="1200" cap="none" normalizeH="0" baseline="0">
                          <a:ln>
                            <a:noFill/>
                          </a:ln>
                          <a:solidFill>
                            <a:schemeClr val="tx2"/>
                          </a:solidFill>
                          <a:effectLst/>
                          <a:latin typeface="+mn-lt"/>
                          <a:ea typeface="+mn-ea"/>
                          <a:cs typeface="+mn-cs"/>
                        </a:rPr>
                        <a:t>relatively</a:t>
                      </a:r>
                      <a:r>
                        <a:rPr kumimoji="1" lang="en-GB" sz="2000" b="0" i="0" u="none" strike="noStrike" kern="1200" cap="none" normalizeH="0" baseline="0">
                          <a:ln>
                            <a:noFill/>
                          </a:ln>
                          <a:solidFill>
                            <a:schemeClr val="tx2"/>
                          </a:solidFill>
                          <a:effectLst/>
                          <a:latin typeface="+mn-lt"/>
                          <a:ea typeface="+mn-ea"/>
                          <a:cs typeface="+mn-cs"/>
                        </a:rPr>
                        <a:t> cheap</a:t>
                      </a:r>
                    </a:p>
                  </a:txBody>
                  <a:tcPr marL="91449" marR="91449" marT="45712" marB="4571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066607">
                <a:tc>
                  <a:txBody>
                    <a:bodyPr/>
                    <a:lstStyle/>
                    <a:p>
                      <a:pPr marL="0" marR="0" lvl="0" indent="0" algn="l" defTabSz="914400" rtl="0" eaLnBrk="1" fontAlgn="base" latinLnBrk="0" hangingPunct="1">
                        <a:lnSpc>
                          <a:spcPct val="100000"/>
                        </a:lnSpc>
                        <a:spcBef>
                          <a:spcPct val="20000"/>
                        </a:spcBef>
                        <a:spcAft>
                          <a:spcPct val="0"/>
                        </a:spcAft>
                        <a:buClr>
                          <a:srgbClr val="CC0000"/>
                        </a:buClr>
                        <a:buSzTx/>
                        <a:buFont typeface="Wingdings" pitchFamily="2" charset="2"/>
                        <a:buNone/>
                        <a:tabLst/>
                      </a:pPr>
                      <a:r>
                        <a:rPr kumimoji="1" lang="en-GB" sz="2000" b="1" i="0" u="none" strike="noStrike" cap="none" normalizeH="0" baseline="0">
                          <a:ln>
                            <a:noFill/>
                          </a:ln>
                          <a:solidFill>
                            <a:schemeClr val="tx2"/>
                          </a:solidFill>
                          <a:effectLst/>
                          <a:latin typeface="+mn-lt"/>
                        </a:rPr>
                        <a:t>Free trade</a:t>
                      </a:r>
                    </a:p>
                  </a:txBody>
                  <a:tcPr marL="91449" marR="91449" marT="45712" marB="4571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CC0000"/>
                        </a:buClr>
                        <a:buSzTx/>
                        <a:buFont typeface="Wingdings" pitchFamily="2" charset="2"/>
                        <a:buNone/>
                        <a:tabLst/>
                      </a:pPr>
                      <a:endParaRPr kumimoji="1" lang="en-GB" sz="2000" b="0" i="0" u="none" strike="noStrike" kern="1200" cap="none" normalizeH="0" baseline="0">
                        <a:ln>
                          <a:noFill/>
                        </a:ln>
                        <a:solidFill>
                          <a:schemeClr val="tx2"/>
                        </a:solidFill>
                        <a:effectLst/>
                        <a:latin typeface="+mn-lt"/>
                        <a:ea typeface="+mn-ea"/>
                        <a:cs typeface="+mn-cs"/>
                      </a:endParaRPr>
                    </a:p>
                  </a:txBody>
                  <a:tcPr marL="91449" marR="91449" marT="45712" marB="4571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CC0000"/>
                        </a:buClr>
                        <a:buSzTx/>
                        <a:buFont typeface="Wingdings" pitchFamily="2" charset="2"/>
                        <a:buNone/>
                        <a:tabLst/>
                      </a:pPr>
                      <a:endParaRPr kumimoji="1" lang="en-GB" sz="2000" b="0" i="0" u="none" strike="noStrike" kern="1200" cap="none" normalizeH="0" baseline="0">
                        <a:ln>
                          <a:noFill/>
                        </a:ln>
                        <a:solidFill>
                          <a:schemeClr val="tx2"/>
                        </a:solidFill>
                        <a:effectLst/>
                        <a:latin typeface="+mn-lt"/>
                        <a:ea typeface="+mn-ea"/>
                        <a:cs typeface="+mn-cs"/>
                      </a:endParaRPr>
                    </a:p>
                  </a:txBody>
                  <a:tcPr marL="91449" marR="91449" marT="45712" marB="4571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1188746">
                <a:tc>
                  <a:txBody>
                    <a:bodyPr/>
                    <a:lstStyle/>
                    <a:p>
                      <a:pPr marL="0" marR="0" lvl="0" indent="0" algn="l" defTabSz="914400" rtl="0" eaLnBrk="1" fontAlgn="base" latinLnBrk="0" hangingPunct="1">
                        <a:lnSpc>
                          <a:spcPct val="100000"/>
                        </a:lnSpc>
                        <a:spcBef>
                          <a:spcPct val="20000"/>
                        </a:spcBef>
                        <a:spcAft>
                          <a:spcPct val="0"/>
                        </a:spcAft>
                        <a:buClr>
                          <a:srgbClr val="CC0000"/>
                        </a:buClr>
                        <a:buSzTx/>
                        <a:buFont typeface="Wingdings" pitchFamily="2" charset="2"/>
                        <a:buNone/>
                        <a:tabLst/>
                      </a:pPr>
                      <a:r>
                        <a:rPr kumimoji="1" lang="en-GB" sz="2000" b="1" i="0" u="none" strike="noStrike" cap="none" normalizeH="0" baseline="0">
                          <a:ln>
                            <a:noFill/>
                          </a:ln>
                          <a:solidFill>
                            <a:schemeClr val="tx2"/>
                          </a:solidFill>
                          <a:effectLst/>
                          <a:latin typeface="+mn-lt"/>
                        </a:rPr>
                        <a:t>Change in production structure</a:t>
                      </a:r>
                    </a:p>
                  </a:txBody>
                  <a:tcPr marL="91449" marR="91449" marT="45712" marB="4571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rtl="0">
                        <a:lnSpc>
                          <a:spcPct val="100000"/>
                        </a:lnSpc>
                        <a:spcBef>
                          <a:spcPct val="20000"/>
                        </a:spcBef>
                        <a:spcAft>
                          <a:spcPct val="0"/>
                        </a:spcAft>
                        <a:buFont typeface="Wingdings" pitchFamily="2" charset="2"/>
                        <a:buNone/>
                      </a:pPr>
                      <a:endParaRPr kumimoji="1" lang="en-GB" sz="2000" b="0" i="0" u="none" strike="noStrike" kern="1200" cap="none" normalizeH="0" baseline="0">
                        <a:ln>
                          <a:noFill/>
                        </a:ln>
                        <a:solidFill>
                          <a:schemeClr val="tx2"/>
                        </a:solidFill>
                        <a:effectLst/>
                        <a:latin typeface="+mn-lt"/>
                        <a:ea typeface="+mn-ea"/>
                        <a:cs typeface="+mn-cs"/>
                      </a:endParaRPr>
                    </a:p>
                  </a:txBody>
                  <a:tcPr marL="91449" marR="91449" marT="45712" marB="4571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rtl="0">
                        <a:lnSpc>
                          <a:spcPct val="100000"/>
                        </a:lnSpc>
                        <a:spcBef>
                          <a:spcPct val="20000"/>
                        </a:spcBef>
                        <a:spcAft>
                          <a:spcPct val="0"/>
                        </a:spcAft>
                        <a:buFont typeface="Wingdings" pitchFamily="2" charset="2"/>
                        <a:buNone/>
                      </a:pPr>
                      <a:endParaRPr kumimoji="1" lang="en-GB" sz="2000" b="0" i="0" u="none" strike="noStrike" kern="1200" cap="none" normalizeH="0" baseline="0">
                        <a:ln>
                          <a:noFill/>
                        </a:ln>
                        <a:solidFill>
                          <a:schemeClr val="tx2"/>
                        </a:solidFill>
                        <a:effectLst/>
                        <a:latin typeface="+mn-lt"/>
                        <a:ea typeface="+mn-ea"/>
                        <a:cs typeface="+mn-cs"/>
                      </a:endParaRPr>
                    </a:p>
                  </a:txBody>
                  <a:tcPr marL="91449" marR="91449" marT="45712" marB="4571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390177135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10" name="Straight Connector 9">
            <a:extLst>
              <a:ext uri="{FF2B5EF4-FFF2-40B4-BE49-F238E27FC236}">
                <a16:creationId xmlns:a16="http://schemas.microsoft.com/office/drawing/2014/main" id="{D2E961F1-4A28-4A5F-BBD4-6E400E5E6C7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bwMode="white">
          <a:xfrm>
            <a:off x="0" y="272357"/>
            <a:ext cx="12188824" cy="0"/>
          </a:xfrm>
          <a:prstGeom prst="line">
            <a:avLst/>
          </a:prstGeom>
          <a:ln w="508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12" name="Rectangle 11">
            <a:extLst>
              <a:ext uri="{FF2B5EF4-FFF2-40B4-BE49-F238E27FC236}">
                <a16:creationId xmlns:a16="http://schemas.microsoft.com/office/drawing/2014/main" id="{7F57BEA8-497D-4AA8-8A18-BDCD696B25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68596"/>
            <a:ext cx="12192000" cy="1735555"/>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A54187F-3F37-C5AB-2A68-19E000EF32EF}"/>
              </a:ext>
            </a:extLst>
          </p:cNvPr>
          <p:cNvSpPr>
            <a:spLocks noGrp="1"/>
          </p:cNvSpPr>
          <p:nvPr>
            <p:ph type="title"/>
          </p:nvPr>
        </p:nvSpPr>
        <p:spPr>
          <a:xfrm>
            <a:off x="526073" y="489439"/>
            <a:ext cx="11139854" cy="930447"/>
          </a:xfrm>
        </p:spPr>
        <p:txBody>
          <a:bodyPr vert="horz" lIns="91440" tIns="45720" rIns="91440" bIns="45720" rtlCol="0" anchor="b">
            <a:normAutofit fontScale="90000"/>
          </a:bodyPr>
          <a:lstStyle/>
          <a:p>
            <a:pPr algn="ctr"/>
            <a:r>
              <a:rPr lang="en-US" sz="5400" b="1" kern="1200">
                <a:solidFill>
                  <a:schemeClr val="bg1"/>
                </a:solidFill>
                <a:latin typeface="+mj-lt"/>
                <a:ea typeface="+mj-ea"/>
                <a:cs typeface="+mj-cs"/>
              </a:rPr>
              <a:t>Factor abundance and the pattern of trade</a:t>
            </a:r>
          </a:p>
        </p:txBody>
      </p:sp>
      <p:cxnSp>
        <p:nvCxnSpPr>
          <p:cNvPr id="14" name="Straight Connector 13">
            <a:extLst>
              <a:ext uri="{FF2B5EF4-FFF2-40B4-BE49-F238E27FC236}">
                <a16:creationId xmlns:a16="http://schemas.microsoft.com/office/drawing/2014/main" id="{A82415D3-DDE5-4D63-8CB3-23A5EC581B2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24400" y="1479733"/>
            <a:ext cx="2743200" cy="0"/>
          </a:xfrm>
          <a:prstGeom prst="line">
            <a:avLst/>
          </a:prstGeom>
          <a:ln w="19050">
            <a:solidFill>
              <a:schemeClr val="bg1">
                <a:alpha val="75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AD7193FB-6AE6-4B3B-8F89-56B55DD63B4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bwMode="white">
          <a:xfrm>
            <a:off x="0" y="2201402"/>
            <a:ext cx="12188824" cy="0"/>
          </a:xfrm>
          <a:prstGeom prst="line">
            <a:avLst/>
          </a:prstGeom>
          <a:ln w="508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graphicFrame>
        <p:nvGraphicFramePr>
          <p:cNvPr id="11" name="Group 98">
            <a:extLst>
              <a:ext uri="{FF2B5EF4-FFF2-40B4-BE49-F238E27FC236}">
                <a16:creationId xmlns:a16="http://schemas.microsoft.com/office/drawing/2014/main" id="{94B4702B-37F9-43D8-BD45-72CC3FB4C320}"/>
              </a:ext>
            </a:extLst>
          </p:cNvPr>
          <p:cNvGraphicFramePr>
            <a:graphicFrameLocks noGrp="1"/>
          </p:cNvGraphicFramePr>
          <p:nvPr>
            <p:extLst>
              <p:ext uri="{D42A27DB-BD31-4B8C-83A1-F6EECF244321}">
                <p14:modId xmlns:p14="http://schemas.microsoft.com/office/powerpoint/2010/main" val="1083811644"/>
              </p:ext>
            </p:extLst>
          </p:nvPr>
        </p:nvGraphicFramePr>
        <p:xfrm>
          <a:off x="1404922" y="2366039"/>
          <a:ext cx="9390325" cy="4340226"/>
        </p:xfrm>
        <a:graphic>
          <a:graphicData uri="http://schemas.openxmlformats.org/drawingml/2006/table">
            <a:tbl>
              <a:tblPr/>
              <a:tblGrid>
                <a:gridCol w="2087937">
                  <a:extLst>
                    <a:ext uri="{9D8B030D-6E8A-4147-A177-3AD203B41FA5}">
                      <a16:colId xmlns:a16="http://schemas.microsoft.com/office/drawing/2014/main" val="20000"/>
                    </a:ext>
                  </a:extLst>
                </a:gridCol>
                <a:gridCol w="3577300">
                  <a:extLst>
                    <a:ext uri="{9D8B030D-6E8A-4147-A177-3AD203B41FA5}">
                      <a16:colId xmlns:a16="http://schemas.microsoft.com/office/drawing/2014/main" val="20001"/>
                    </a:ext>
                  </a:extLst>
                </a:gridCol>
                <a:gridCol w="3725088">
                  <a:extLst>
                    <a:ext uri="{9D8B030D-6E8A-4147-A177-3AD203B41FA5}">
                      <a16:colId xmlns:a16="http://schemas.microsoft.com/office/drawing/2014/main" val="20002"/>
                    </a:ext>
                  </a:extLst>
                </a:gridCol>
              </a:tblGrid>
              <a:tr h="457198">
                <a:tc>
                  <a:txBody>
                    <a:bodyPr/>
                    <a:lstStyle/>
                    <a:p>
                      <a:pPr marL="0" marR="0" lvl="0" indent="0" algn="l" defTabSz="914400" rtl="0" eaLnBrk="1" fontAlgn="base" latinLnBrk="0" hangingPunct="1">
                        <a:lnSpc>
                          <a:spcPct val="100000"/>
                        </a:lnSpc>
                        <a:spcBef>
                          <a:spcPct val="20000"/>
                        </a:spcBef>
                        <a:spcAft>
                          <a:spcPct val="0"/>
                        </a:spcAft>
                        <a:buClr>
                          <a:srgbClr val="CC0000"/>
                        </a:buClr>
                        <a:buSzTx/>
                        <a:buFont typeface="Wingdings" pitchFamily="2" charset="2"/>
                        <a:buNone/>
                        <a:tabLst/>
                      </a:pPr>
                      <a:endParaRPr kumimoji="1" lang="en-US" sz="2000" b="0" i="0" u="none" strike="noStrike" cap="none" normalizeH="0" baseline="0">
                        <a:ln>
                          <a:noFill/>
                        </a:ln>
                        <a:solidFill>
                          <a:schemeClr val="tx2"/>
                        </a:solidFill>
                        <a:effectLst/>
                        <a:latin typeface="+mn-lt"/>
                      </a:endParaRPr>
                    </a:p>
                  </a:txBody>
                  <a:tcPr marL="91449" marR="91449" marT="45712" marB="4571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CC0000"/>
                        </a:buClr>
                        <a:buSzTx/>
                        <a:buFont typeface="Wingdings" pitchFamily="2" charset="2"/>
                        <a:buNone/>
                        <a:tabLst/>
                      </a:pPr>
                      <a:r>
                        <a:rPr kumimoji="1" lang="fr-CH" sz="2000" b="1" i="0" u="none" strike="noStrike" cap="none" normalizeH="0" baseline="0">
                          <a:ln>
                            <a:noFill/>
                          </a:ln>
                          <a:solidFill>
                            <a:schemeClr val="accent1"/>
                          </a:solidFill>
                          <a:effectLst/>
                          <a:latin typeface="+mn-lt"/>
                        </a:rPr>
                        <a:t>EU</a:t>
                      </a:r>
                      <a:endParaRPr kumimoji="1" lang="en-GB" sz="2000" b="1" i="0" u="none" strike="noStrike" cap="none" normalizeH="0" baseline="0">
                        <a:ln>
                          <a:noFill/>
                        </a:ln>
                        <a:solidFill>
                          <a:schemeClr val="accent1"/>
                        </a:solidFill>
                        <a:effectLst/>
                        <a:latin typeface="+mn-lt"/>
                      </a:endParaRPr>
                    </a:p>
                  </a:txBody>
                  <a:tcPr marL="91449" marR="91449" marT="45712" marB="4571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CC0000"/>
                        </a:buClr>
                        <a:buSzTx/>
                        <a:buFont typeface="Wingdings" pitchFamily="2" charset="2"/>
                        <a:buNone/>
                        <a:tabLst/>
                      </a:pPr>
                      <a:r>
                        <a:rPr kumimoji="1" lang="fr-CH" sz="2000" b="1" i="0" u="none" strike="noStrike" cap="none" normalizeH="0" baseline="0">
                          <a:ln>
                            <a:noFill/>
                          </a:ln>
                          <a:solidFill>
                            <a:schemeClr val="accent6"/>
                          </a:solidFill>
                          <a:effectLst/>
                          <a:latin typeface="+mn-lt"/>
                        </a:rPr>
                        <a:t>Bangladesh</a:t>
                      </a:r>
                      <a:endParaRPr kumimoji="1" lang="en-GB" sz="2000" b="1" i="0" u="none" strike="noStrike" cap="none" normalizeH="0" baseline="0">
                        <a:ln>
                          <a:noFill/>
                        </a:ln>
                        <a:solidFill>
                          <a:schemeClr val="accent6"/>
                        </a:solidFill>
                        <a:effectLst/>
                        <a:latin typeface="+mn-lt"/>
                      </a:endParaRPr>
                    </a:p>
                  </a:txBody>
                  <a:tcPr marL="91449" marR="91449" marT="45712" marB="4571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627675">
                <a:tc>
                  <a:txBody>
                    <a:bodyPr/>
                    <a:lstStyle/>
                    <a:p>
                      <a:pPr marL="0" marR="0" lvl="0" indent="0" algn="l" defTabSz="914400" rtl="0" eaLnBrk="1" fontAlgn="base" latinLnBrk="0" hangingPunct="1">
                        <a:lnSpc>
                          <a:spcPct val="100000"/>
                        </a:lnSpc>
                        <a:spcBef>
                          <a:spcPct val="20000"/>
                        </a:spcBef>
                        <a:spcAft>
                          <a:spcPct val="0"/>
                        </a:spcAft>
                        <a:buClr>
                          <a:srgbClr val="CC0000"/>
                        </a:buClr>
                        <a:buSzTx/>
                        <a:buFont typeface="Wingdings" pitchFamily="2" charset="2"/>
                        <a:buNone/>
                        <a:tabLst/>
                      </a:pPr>
                      <a:r>
                        <a:rPr kumimoji="1" lang="en-GB" sz="2000" b="1" i="0" u="none" strike="noStrike" cap="none" normalizeH="0" baseline="0">
                          <a:ln>
                            <a:noFill/>
                          </a:ln>
                          <a:solidFill>
                            <a:schemeClr val="tx2"/>
                          </a:solidFill>
                          <a:effectLst/>
                          <a:latin typeface="+mn-lt"/>
                        </a:rPr>
                        <a:t>No trade</a:t>
                      </a:r>
                    </a:p>
                  </a:txBody>
                  <a:tcPr marL="91449" marR="91449" marT="45712" marB="4571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CC0000"/>
                        </a:buClr>
                        <a:buSzTx/>
                        <a:buFont typeface="Wingdings" pitchFamily="2" charset="2"/>
                        <a:buNone/>
                        <a:tabLst/>
                      </a:pPr>
                      <a:r>
                        <a:rPr kumimoji="1" lang="en-GB" sz="2000" b="0" i="0" u="none" strike="noStrike" kern="1200" cap="none" normalizeH="0" baseline="0">
                          <a:ln>
                            <a:noFill/>
                          </a:ln>
                          <a:solidFill>
                            <a:schemeClr val="tx2"/>
                          </a:solidFill>
                          <a:effectLst/>
                          <a:latin typeface="+mn-lt"/>
                          <a:ea typeface="+mn-ea"/>
                          <a:cs typeface="+mn-cs"/>
                        </a:rPr>
                        <a:t>Skills are </a:t>
                      </a:r>
                      <a:r>
                        <a:rPr kumimoji="1" lang="en-GB" sz="2000" b="0" i="1" u="none" strike="noStrike" kern="1200" cap="none" normalizeH="0" baseline="0">
                          <a:ln>
                            <a:noFill/>
                          </a:ln>
                          <a:solidFill>
                            <a:srgbClr val="0000FF"/>
                          </a:solidFill>
                          <a:effectLst/>
                          <a:latin typeface="+mn-lt"/>
                          <a:ea typeface="+mn-ea"/>
                          <a:cs typeface="+mn-cs"/>
                        </a:rPr>
                        <a:t>relatively</a:t>
                      </a:r>
                      <a:r>
                        <a:rPr kumimoji="1" lang="en-GB" sz="2000" b="0" i="0" u="none" strike="noStrike" kern="1200" cap="none" normalizeH="0" baseline="0">
                          <a:ln>
                            <a:noFill/>
                          </a:ln>
                          <a:solidFill>
                            <a:srgbClr val="0000FF"/>
                          </a:solidFill>
                          <a:effectLst/>
                          <a:latin typeface="+mn-lt"/>
                          <a:ea typeface="+mn-ea"/>
                          <a:cs typeface="+mn-cs"/>
                        </a:rPr>
                        <a:t> abundant</a:t>
                      </a:r>
                      <a:r>
                        <a:rPr kumimoji="1" lang="en-GB" sz="2000" b="0" i="0" u="none" strike="noStrike" kern="1200" cap="none" normalizeH="0" baseline="0">
                          <a:ln>
                            <a:noFill/>
                          </a:ln>
                          <a:solidFill>
                            <a:schemeClr val="tx2"/>
                          </a:solidFill>
                          <a:effectLst/>
                          <a:latin typeface="+mn-lt"/>
                          <a:ea typeface="+mn-ea"/>
                          <a:cs typeface="+mn-cs"/>
                        </a:rPr>
                        <a:t>:</a:t>
                      </a:r>
                    </a:p>
                    <a:p>
                      <a:pPr marL="0" marR="0" lvl="0" indent="0" algn="l" defTabSz="914400" rtl="0" eaLnBrk="1" fontAlgn="base" latinLnBrk="0" hangingPunct="1">
                        <a:lnSpc>
                          <a:spcPct val="100000"/>
                        </a:lnSpc>
                        <a:spcBef>
                          <a:spcPct val="20000"/>
                        </a:spcBef>
                        <a:spcAft>
                          <a:spcPct val="0"/>
                        </a:spcAft>
                        <a:buClr>
                          <a:srgbClr val="CC0000"/>
                        </a:buClr>
                        <a:buSzTx/>
                        <a:buFont typeface="Wingdings" pitchFamily="2" charset="2"/>
                        <a:buNone/>
                        <a:tabLst/>
                        <a:defRPr/>
                      </a:pPr>
                      <a:r>
                        <a:rPr kumimoji="1" lang="en-GB" sz="2000" b="0" i="0" u="none" strike="noStrike" kern="1200" cap="none" normalizeH="0" baseline="0">
                          <a:ln>
                            <a:noFill/>
                          </a:ln>
                          <a:solidFill>
                            <a:schemeClr val="tx2"/>
                          </a:solidFill>
                          <a:effectLst/>
                          <a:latin typeface="+mn-lt"/>
                          <a:ea typeface="+mn-ea"/>
                          <a:cs typeface="+mn-cs"/>
                        </a:rPr>
                        <a:t>Pharmaceuticals are </a:t>
                      </a:r>
                      <a:r>
                        <a:rPr kumimoji="1" lang="en-GB" sz="2000" b="0" i="1" u="none" strike="noStrike" kern="1200" cap="none" normalizeH="0" baseline="0">
                          <a:ln>
                            <a:noFill/>
                          </a:ln>
                          <a:solidFill>
                            <a:schemeClr val="tx2"/>
                          </a:solidFill>
                          <a:effectLst/>
                          <a:latin typeface="+mn-lt"/>
                          <a:ea typeface="+mn-ea"/>
                          <a:cs typeface="+mn-cs"/>
                        </a:rPr>
                        <a:t>relatively</a:t>
                      </a:r>
                      <a:r>
                        <a:rPr kumimoji="1" lang="en-GB" sz="2000" b="0" i="0" u="none" strike="noStrike" kern="1200" cap="none" normalizeH="0" baseline="0">
                          <a:ln>
                            <a:noFill/>
                          </a:ln>
                          <a:solidFill>
                            <a:schemeClr val="tx2"/>
                          </a:solidFill>
                          <a:effectLst/>
                          <a:latin typeface="+mn-lt"/>
                          <a:ea typeface="+mn-ea"/>
                          <a:cs typeface="+mn-cs"/>
                        </a:rPr>
                        <a:t> cheap;</a:t>
                      </a:r>
                    </a:p>
                    <a:p>
                      <a:pPr marL="0" marR="0" lvl="0" indent="0" algn="l" defTabSz="914400" rtl="0" eaLnBrk="1" fontAlgn="base" latinLnBrk="0" hangingPunct="1">
                        <a:lnSpc>
                          <a:spcPct val="100000"/>
                        </a:lnSpc>
                        <a:spcBef>
                          <a:spcPct val="20000"/>
                        </a:spcBef>
                        <a:spcAft>
                          <a:spcPct val="0"/>
                        </a:spcAft>
                        <a:buClr>
                          <a:srgbClr val="CC0000"/>
                        </a:buClr>
                        <a:buSzTx/>
                        <a:buFont typeface="Wingdings" pitchFamily="2" charset="2"/>
                        <a:buNone/>
                        <a:tabLst/>
                      </a:pPr>
                      <a:r>
                        <a:rPr kumimoji="1" lang="en-GB" sz="2000" b="0" i="0" u="none" strike="noStrike" kern="1200" cap="none" normalizeH="0" baseline="0">
                          <a:ln>
                            <a:noFill/>
                          </a:ln>
                          <a:solidFill>
                            <a:schemeClr val="tx2"/>
                          </a:solidFill>
                          <a:effectLst/>
                          <a:latin typeface="+mn-lt"/>
                          <a:ea typeface="+mn-ea"/>
                          <a:cs typeface="+mn-cs"/>
                        </a:rPr>
                        <a:t>Textiles are </a:t>
                      </a:r>
                      <a:r>
                        <a:rPr kumimoji="1" lang="en-GB" sz="2000" b="0" i="1" u="none" strike="noStrike" kern="1200" cap="none" normalizeH="0" baseline="0">
                          <a:ln>
                            <a:noFill/>
                          </a:ln>
                          <a:solidFill>
                            <a:schemeClr val="tx2"/>
                          </a:solidFill>
                          <a:effectLst/>
                          <a:latin typeface="+mn-lt"/>
                          <a:ea typeface="+mn-ea"/>
                          <a:cs typeface="+mn-cs"/>
                        </a:rPr>
                        <a:t>relatively</a:t>
                      </a:r>
                      <a:r>
                        <a:rPr kumimoji="1" lang="en-GB" sz="2000" b="0" i="0" u="none" strike="noStrike" kern="1200" cap="none" normalizeH="0" baseline="0">
                          <a:ln>
                            <a:noFill/>
                          </a:ln>
                          <a:solidFill>
                            <a:schemeClr val="tx2"/>
                          </a:solidFill>
                          <a:effectLst/>
                          <a:latin typeface="+mn-lt"/>
                          <a:ea typeface="+mn-ea"/>
                          <a:cs typeface="+mn-cs"/>
                        </a:rPr>
                        <a:t> expensive</a:t>
                      </a:r>
                    </a:p>
                  </a:txBody>
                  <a:tcPr marL="91449" marR="91449" marT="45712" marB="4571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CC0000"/>
                        </a:buClr>
                        <a:buSzTx/>
                        <a:buFont typeface="Wingdings" pitchFamily="2" charset="2"/>
                        <a:buNone/>
                        <a:tabLst/>
                      </a:pPr>
                      <a:r>
                        <a:rPr kumimoji="1" lang="en-GB" sz="2000" b="0" i="0" u="none" strike="noStrike" kern="1200" cap="none" normalizeH="0" baseline="0">
                          <a:ln>
                            <a:noFill/>
                          </a:ln>
                          <a:solidFill>
                            <a:schemeClr val="tx2"/>
                          </a:solidFill>
                          <a:effectLst/>
                          <a:latin typeface="+mn-lt"/>
                          <a:ea typeface="+mn-ea"/>
                          <a:cs typeface="+mn-cs"/>
                        </a:rPr>
                        <a:t>Skills are </a:t>
                      </a:r>
                      <a:r>
                        <a:rPr kumimoji="1" lang="en-GB" sz="2000" b="0" i="1" u="none" strike="noStrike" kern="1200" cap="none" normalizeH="0" baseline="0">
                          <a:ln>
                            <a:noFill/>
                          </a:ln>
                          <a:solidFill>
                            <a:srgbClr val="00CC00"/>
                          </a:solidFill>
                          <a:effectLst/>
                          <a:latin typeface="+mn-lt"/>
                          <a:ea typeface="+mn-ea"/>
                          <a:cs typeface="+mn-cs"/>
                        </a:rPr>
                        <a:t>relatively</a:t>
                      </a:r>
                      <a:r>
                        <a:rPr kumimoji="1" lang="en-GB" sz="2000" b="0" i="0" u="none" strike="noStrike" kern="1200" cap="none" normalizeH="0" baseline="0">
                          <a:ln>
                            <a:noFill/>
                          </a:ln>
                          <a:solidFill>
                            <a:srgbClr val="00CC00"/>
                          </a:solidFill>
                          <a:effectLst/>
                          <a:latin typeface="+mn-lt"/>
                          <a:ea typeface="+mn-ea"/>
                          <a:cs typeface="+mn-cs"/>
                        </a:rPr>
                        <a:t> scarce</a:t>
                      </a:r>
                      <a:r>
                        <a:rPr kumimoji="1" lang="en-GB" sz="2000" b="0" i="0" u="none" strike="noStrike" kern="1200" cap="none" normalizeH="0" baseline="0">
                          <a:ln>
                            <a:noFill/>
                          </a:ln>
                          <a:solidFill>
                            <a:schemeClr val="tx2"/>
                          </a:solidFill>
                          <a:effectLst/>
                          <a:latin typeface="+mn-lt"/>
                          <a:ea typeface="+mn-ea"/>
                          <a:cs typeface="+mn-cs"/>
                        </a:rPr>
                        <a:t>:</a:t>
                      </a:r>
                    </a:p>
                    <a:p>
                      <a:pPr marL="0" marR="0" lvl="0" indent="0" algn="l" defTabSz="914400" rtl="0" eaLnBrk="1" fontAlgn="base" latinLnBrk="0" hangingPunct="1">
                        <a:lnSpc>
                          <a:spcPct val="100000"/>
                        </a:lnSpc>
                        <a:spcBef>
                          <a:spcPct val="20000"/>
                        </a:spcBef>
                        <a:spcAft>
                          <a:spcPct val="0"/>
                        </a:spcAft>
                        <a:buClr>
                          <a:srgbClr val="CC0000"/>
                        </a:buClr>
                        <a:buSzTx/>
                        <a:buFont typeface="Wingdings" pitchFamily="2" charset="2"/>
                        <a:buNone/>
                        <a:tabLst/>
                        <a:defRPr/>
                      </a:pPr>
                      <a:r>
                        <a:rPr kumimoji="1" lang="en-GB" sz="2000" b="0" i="0" u="none" strike="noStrike" kern="1200" cap="none" normalizeH="0" baseline="0">
                          <a:ln>
                            <a:noFill/>
                          </a:ln>
                          <a:solidFill>
                            <a:schemeClr val="tx2"/>
                          </a:solidFill>
                          <a:effectLst/>
                          <a:latin typeface="+mn-lt"/>
                          <a:ea typeface="+mn-ea"/>
                          <a:cs typeface="+mn-cs"/>
                        </a:rPr>
                        <a:t>Pharmaceuticals are </a:t>
                      </a:r>
                      <a:r>
                        <a:rPr kumimoji="1" lang="en-GB" sz="2000" b="0" i="1" u="none" strike="noStrike" kern="1200" cap="none" normalizeH="0" baseline="0">
                          <a:ln>
                            <a:noFill/>
                          </a:ln>
                          <a:solidFill>
                            <a:schemeClr val="tx2"/>
                          </a:solidFill>
                          <a:effectLst/>
                          <a:latin typeface="+mn-lt"/>
                          <a:ea typeface="+mn-ea"/>
                          <a:cs typeface="+mn-cs"/>
                        </a:rPr>
                        <a:t>relatively</a:t>
                      </a:r>
                      <a:r>
                        <a:rPr kumimoji="1" lang="en-GB" sz="2000" b="0" i="0" u="none" strike="noStrike" kern="1200" cap="none" normalizeH="0" baseline="0">
                          <a:ln>
                            <a:noFill/>
                          </a:ln>
                          <a:solidFill>
                            <a:schemeClr val="tx2"/>
                          </a:solidFill>
                          <a:effectLst/>
                          <a:latin typeface="+mn-lt"/>
                          <a:ea typeface="+mn-ea"/>
                          <a:cs typeface="+mn-cs"/>
                        </a:rPr>
                        <a:t> expensive;</a:t>
                      </a:r>
                    </a:p>
                    <a:p>
                      <a:pPr marL="0" marR="0" lvl="0" indent="0" algn="l" defTabSz="914400" rtl="0" eaLnBrk="1" fontAlgn="base" latinLnBrk="0" hangingPunct="1">
                        <a:lnSpc>
                          <a:spcPct val="100000"/>
                        </a:lnSpc>
                        <a:spcBef>
                          <a:spcPct val="20000"/>
                        </a:spcBef>
                        <a:spcAft>
                          <a:spcPct val="0"/>
                        </a:spcAft>
                        <a:buClr>
                          <a:srgbClr val="CC0000"/>
                        </a:buClr>
                        <a:buSzTx/>
                        <a:buFont typeface="Wingdings" pitchFamily="2" charset="2"/>
                        <a:buNone/>
                        <a:tabLst/>
                      </a:pPr>
                      <a:r>
                        <a:rPr kumimoji="1" lang="en-GB" sz="2000" b="0" i="0" u="none" strike="noStrike" kern="1200" cap="none" normalizeH="0" baseline="0">
                          <a:ln>
                            <a:noFill/>
                          </a:ln>
                          <a:solidFill>
                            <a:schemeClr val="tx2"/>
                          </a:solidFill>
                          <a:effectLst/>
                          <a:latin typeface="+mn-lt"/>
                          <a:ea typeface="+mn-ea"/>
                          <a:cs typeface="+mn-cs"/>
                        </a:rPr>
                        <a:t>Textiles are </a:t>
                      </a:r>
                      <a:r>
                        <a:rPr kumimoji="1" lang="en-GB" sz="2000" b="0" i="1" u="none" strike="noStrike" kern="1200" cap="none" normalizeH="0" baseline="0">
                          <a:ln>
                            <a:noFill/>
                          </a:ln>
                          <a:solidFill>
                            <a:schemeClr val="tx2"/>
                          </a:solidFill>
                          <a:effectLst/>
                          <a:latin typeface="+mn-lt"/>
                          <a:ea typeface="+mn-ea"/>
                          <a:cs typeface="+mn-cs"/>
                        </a:rPr>
                        <a:t>relatively</a:t>
                      </a:r>
                      <a:r>
                        <a:rPr kumimoji="1" lang="en-GB" sz="2000" b="0" i="0" u="none" strike="noStrike" kern="1200" cap="none" normalizeH="0" baseline="0">
                          <a:ln>
                            <a:noFill/>
                          </a:ln>
                          <a:solidFill>
                            <a:schemeClr val="tx2"/>
                          </a:solidFill>
                          <a:effectLst/>
                          <a:latin typeface="+mn-lt"/>
                          <a:ea typeface="+mn-ea"/>
                          <a:cs typeface="+mn-cs"/>
                        </a:rPr>
                        <a:t> cheap</a:t>
                      </a:r>
                    </a:p>
                  </a:txBody>
                  <a:tcPr marL="91449" marR="91449" marT="45712" marB="4571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066607">
                <a:tc>
                  <a:txBody>
                    <a:bodyPr/>
                    <a:lstStyle/>
                    <a:p>
                      <a:pPr marL="0" marR="0" lvl="0" indent="0" algn="l" defTabSz="914400" rtl="0" eaLnBrk="1" fontAlgn="base" latinLnBrk="0" hangingPunct="1">
                        <a:lnSpc>
                          <a:spcPct val="100000"/>
                        </a:lnSpc>
                        <a:spcBef>
                          <a:spcPct val="20000"/>
                        </a:spcBef>
                        <a:spcAft>
                          <a:spcPct val="0"/>
                        </a:spcAft>
                        <a:buClr>
                          <a:srgbClr val="CC0000"/>
                        </a:buClr>
                        <a:buSzTx/>
                        <a:buFont typeface="Wingdings" pitchFamily="2" charset="2"/>
                        <a:buNone/>
                        <a:tabLst/>
                      </a:pPr>
                      <a:r>
                        <a:rPr kumimoji="1" lang="en-GB" sz="2000" b="1" i="0" u="none" strike="noStrike" cap="none" normalizeH="0" baseline="0">
                          <a:ln>
                            <a:noFill/>
                          </a:ln>
                          <a:solidFill>
                            <a:schemeClr val="tx2"/>
                          </a:solidFill>
                          <a:effectLst/>
                          <a:latin typeface="+mn-lt"/>
                        </a:rPr>
                        <a:t>Free trade</a:t>
                      </a:r>
                    </a:p>
                  </a:txBody>
                  <a:tcPr marL="91449" marR="91449" marT="45712" marB="4571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CC0000"/>
                        </a:buClr>
                        <a:buSzTx/>
                        <a:buFont typeface="Wingdings" pitchFamily="2" charset="2"/>
                        <a:buNone/>
                        <a:tabLst/>
                      </a:pPr>
                      <a:r>
                        <a:rPr kumimoji="1" lang="en-GB" sz="2000" b="0" i="0" u="none" strike="noStrike" kern="1200" cap="none" normalizeH="0" baseline="0">
                          <a:ln>
                            <a:noFill/>
                          </a:ln>
                          <a:solidFill>
                            <a:schemeClr val="tx2"/>
                          </a:solidFill>
                          <a:effectLst/>
                          <a:latin typeface="+mn-lt"/>
                          <a:ea typeface="+mn-ea"/>
                          <a:cs typeface="+mn-cs"/>
                        </a:rPr>
                        <a:t>Export pharmaceuticals;</a:t>
                      </a:r>
                    </a:p>
                    <a:p>
                      <a:pPr marL="0" marR="0" lvl="0" indent="0" algn="l" defTabSz="914400" rtl="0" eaLnBrk="1" fontAlgn="base" latinLnBrk="0" hangingPunct="1">
                        <a:lnSpc>
                          <a:spcPct val="100000"/>
                        </a:lnSpc>
                        <a:spcBef>
                          <a:spcPct val="20000"/>
                        </a:spcBef>
                        <a:spcAft>
                          <a:spcPct val="0"/>
                        </a:spcAft>
                        <a:buClr>
                          <a:srgbClr val="CC0000"/>
                        </a:buClr>
                        <a:buSzTx/>
                        <a:buFont typeface="Wingdings" pitchFamily="2" charset="2"/>
                        <a:buNone/>
                        <a:tabLst/>
                      </a:pPr>
                      <a:r>
                        <a:rPr kumimoji="1" lang="en-GB" sz="2000" b="0" i="0" u="none" strike="noStrike" kern="1200" cap="none" normalizeH="0" baseline="0">
                          <a:ln>
                            <a:noFill/>
                          </a:ln>
                          <a:solidFill>
                            <a:schemeClr val="tx2"/>
                          </a:solidFill>
                          <a:effectLst/>
                          <a:latin typeface="+mn-lt"/>
                          <a:ea typeface="+mn-ea"/>
                          <a:cs typeface="+mn-cs"/>
                        </a:rPr>
                        <a:t>import textiles</a:t>
                      </a:r>
                    </a:p>
                  </a:txBody>
                  <a:tcPr marL="91449" marR="91449" marT="45712" marB="4571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rgbClr val="CC0000"/>
                        </a:buClr>
                        <a:buSzTx/>
                        <a:buFont typeface="Wingdings" pitchFamily="2" charset="2"/>
                        <a:buNone/>
                        <a:tabLst/>
                      </a:pPr>
                      <a:r>
                        <a:rPr kumimoji="1" lang="en-GB" sz="2000" b="0" i="0" u="none" strike="noStrike" kern="1200" cap="none" normalizeH="0" baseline="0">
                          <a:ln>
                            <a:noFill/>
                          </a:ln>
                          <a:solidFill>
                            <a:schemeClr val="tx2"/>
                          </a:solidFill>
                          <a:effectLst/>
                          <a:latin typeface="+mn-lt"/>
                          <a:ea typeface="+mn-ea"/>
                          <a:cs typeface="+mn-cs"/>
                        </a:rPr>
                        <a:t>Import pharmaceuticals; </a:t>
                      </a:r>
                    </a:p>
                    <a:p>
                      <a:pPr marL="0" marR="0" lvl="0" indent="0" algn="l" defTabSz="914400" rtl="0" eaLnBrk="1" fontAlgn="base" latinLnBrk="0" hangingPunct="1">
                        <a:lnSpc>
                          <a:spcPct val="100000"/>
                        </a:lnSpc>
                        <a:spcBef>
                          <a:spcPct val="20000"/>
                        </a:spcBef>
                        <a:spcAft>
                          <a:spcPct val="0"/>
                        </a:spcAft>
                        <a:buClr>
                          <a:srgbClr val="CC0000"/>
                        </a:buClr>
                        <a:buSzTx/>
                        <a:buFont typeface="Wingdings" pitchFamily="2" charset="2"/>
                        <a:buNone/>
                        <a:tabLst/>
                      </a:pPr>
                      <a:r>
                        <a:rPr kumimoji="1" lang="en-GB" sz="2000" b="0" i="0" u="none" strike="noStrike" kern="1200" cap="none" normalizeH="0" baseline="0">
                          <a:ln>
                            <a:noFill/>
                          </a:ln>
                          <a:solidFill>
                            <a:schemeClr val="tx2"/>
                          </a:solidFill>
                          <a:effectLst/>
                          <a:latin typeface="+mn-lt"/>
                          <a:ea typeface="+mn-ea"/>
                          <a:cs typeface="+mn-cs"/>
                        </a:rPr>
                        <a:t>export textiles</a:t>
                      </a:r>
                    </a:p>
                  </a:txBody>
                  <a:tcPr marL="91449" marR="91449" marT="45712" marB="4571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1188746">
                <a:tc>
                  <a:txBody>
                    <a:bodyPr/>
                    <a:lstStyle/>
                    <a:p>
                      <a:pPr marL="0" marR="0" lvl="0" indent="0" algn="l" defTabSz="914400" rtl="0" eaLnBrk="1" fontAlgn="base" latinLnBrk="0" hangingPunct="1">
                        <a:lnSpc>
                          <a:spcPct val="100000"/>
                        </a:lnSpc>
                        <a:spcBef>
                          <a:spcPct val="20000"/>
                        </a:spcBef>
                        <a:spcAft>
                          <a:spcPct val="0"/>
                        </a:spcAft>
                        <a:buClr>
                          <a:srgbClr val="CC0000"/>
                        </a:buClr>
                        <a:buSzTx/>
                        <a:buFont typeface="Wingdings" pitchFamily="2" charset="2"/>
                        <a:buNone/>
                        <a:tabLst/>
                      </a:pPr>
                      <a:r>
                        <a:rPr kumimoji="1" lang="en-GB" sz="2000" b="1" i="0" u="none" strike="noStrike" cap="none" normalizeH="0" baseline="0">
                          <a:ln>
                            <a:noFill/>
                          </a:ln>
                          <a:solidFill>
                            <a:schemeClr val="tx2"/>
                          </a:solidFill>
                          <a:effectLst/>
                          <a:latin typeface="+mn-lt"/>
                        </a:rPr>
                        <a:t>Change in production structure</a:t>
                      </a:r>
                    </a:p>
                  </a:txBody>
                  <a:tcPr marL="91449" marR="91449" marT="45712" marB="4571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rtl="0">
                        <a:lnSpc>
                          <a:spcPct val="100000"/>
                        </a:lnSpc>
                        <a:spcBef>
                          <a:spcPct val="20000"/>
                        </a:spcBef>
                        <a:spcAft>
                          <a:spcPct val="0"/>
                        </a:spcAft>
                        <a:buFont typeface="Wingdings" pitchFamily="2" charset="2"/>
                        <a:buNone/>
                      </a:pPr>
                      <a:r>
                        <a:rPr kumimoji="1" lang="en-GB" sz="2000" b="0" i="0" u="none" strike="noStrike" kern="1200" cap="none" normalizeH="0" baseline="0">
                          <a:ln>
                            <a:noFill/>
                          </a:ln>
                          <a:solidFill>
                            <a:schemeClr val="tx2"/>
                          </a:solidFill>
                          <a:effectLst/>
                          <a:latin typeface="+mn-lt"/>
                          <a:ea typeface="+mn-ea"/>
                          <a:cs typeface="+mn-cs"/>
                        </a:rPr>
                        <a:t>Pharmaceutical </a:t>
                      </a:r>
                      <a:r>
                        <a:rPr lang="en-GB" sz="2000" b="0" i="0" u="none" strike="noStrike" kern="1200" cap="none" baseline="0">
                          <a:solidFill>
                            <a:schemeClr val="tx2"/>
                          </a:solidFill>
                          <a:latin typeface="+mn-lt"/>
                          <a:ea typeface="+mn-ea"/>
                          <a:cs typeface="+mn-cs"/>
                        </a:rPr>
                        <a:t>industry</a:t>
                      </a:r>
                      <a:r>
                        <a:rPr kumimoji="1" lang="en-GB" sz="2000" b="0" i="0" u="none" strike="noStrike" kern="1200" cap="none" normalizeH="0" baseline="0">
                          <a:ln>
                            <a:noFill/>
                          </a:ln>
                          <a:solidFill>
                            <a:schemeClr val="tx2"/>
                          </a:solidFill>
                          <a:effectLst/>
                          <a:latin typeface="+mn-lt"/>
                          <a:ea typeface="+mn-ea"/>
                          <a:cs typeface="+mn-cs"/>
                        </a:rPr>
                        <a:t> grows</a:t>
                      </a:r>
                      <a:r>
                        <a:rPr lang="en-GB" sz="2000" b="0" i="0" u="none" strike="noStrike" kern="1200" cap="none" baseline="0">
                          <a:solidFill>
                            <a:schemeClr val="tx2"/>
                          </a:solidFill>
                          <a:latin typeface="+mn-lt"/>
                          <a:ea typeface="+mn-ea"/>
                          <a:cs typeface="+mn-cs"/>
                        </a:rPr>
                        <a:t>; textile industry shrinks</a:t>
                      </a:r>
                      <a:endParaRPr kumimoji="1" lang="en-GB" sz="2000" b="0" i="0" u="none" strike="noStrike" kern="1200" cap="none" normalizeH="0" baseline="0">
                        <a:ln>
                          <a:noFill/>
                        </a:ln>
                        <a:solidFill>
                          <a:schemeClr val="tx2"/>
                        </a:solidFill>
                        <a:effectLst/>
                        <a:latin typeface="+mn-lt"/>
                        <a:ea typeface="+mn-ea"/>
                        <a:cs typeface="+mn-cs"/>
                      </a:endParaRPr>
                    </a:p>
                  </a:txBody>
                  <a:tcPr marL="91449" marR="91449" marT="45712" marB="4571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rtl="0">
                        <a:lnSpc>
                          <a:spcPct val="100000"/>
                        </a:lnSpc>
                        <a:spcBef>
                          <a:spcPct val="20000"/>
                        </a:spcBef>
                        <a:spcAft>
                          <a:spcPct val="0"/>
                        </a:spcAft>
                        <a:buFont typeface="Wingdings" pitchFamily="2" charset="2"/>
                        <a:buNone/>
                      </a:pPr>
                      <a:r>
                        <a:rPr kumimoji="1" lang="en-GB" sz="2000" b="0" i="0" u="none" strike="noStrike" kern="1200" cap="none" normalizeH="0" baseline="0">
                          <a:ln>
                            <a:noFill/>
                          </a:ln>
                          <a:solidFill>
                            <a:schemeClr val="tx2"/>
                          </a:solidFill>
                          <a:effectLst/>
                          <a:latin typeface="+mn-lt"/>
                          <a:ea typeface="+mn-ea"/>
                          <a:cs typeface="+mn-cs"/>
                        </a:rPr>
                        <a:t>Textile </a:t>
                      </a:r>
                      <a:r>
                        <a:rPr kumimoji="1" lang="en-GB" sz="2000" b="0" i="0" u="none" strike="noStrike" kern="1200" cap="none" normalizeH="0" baseline="0" noProof="0">
                          <a:ln>
                            <a:noFill/>
                          </a:ln>
                          <a:solidFill>
                            <a:schemeClr val="tx2"/>
                          </a:solidFill>
                          <a:effectLst/>
                          <a:latin typeface="+mn-lt"/>
                          <a:ea typeface="+mn-ea"/>
                          <a:cs typeface="+mn-cs"/>
                        </a:rPr>
                        <a:t>industry</a:t>
                      </a:r>
                      <a:r>
                        <a:rPr kumimoji="1" lang="en-GB" sz="2000" b="0" i="0" u="none" strike="noStrike" kern="1200" cap="none" normalizeH="0" baseline="0">
                          <a:ln>
                            <a:noFill/>
                          </a:ln>
                          <a:solidFill>
                            <a:schemeClr val="tx2"/>
                          </a:solidFill>
                          <a:effectLst/>
                          <a:latin typeface="+mn-lt"/>
                          <a:ea typeface="+mn-ea"/>
                          <a:cs typeface="+mn-cs"/>
                        </a:rPr>
                        <a:t> grows</a:t>
                      </a:r>
                      <a:r>
                        <a:rPr lang="en-GB" sz="2000" b="0" i="0" u="none" strike="noStrike" kern="1200" cap="none" baseline="0">
                          <a:solidFill>
                            <a:schemeClr val="tx2"/>
                          </a:solidFill>
                          <a:latin typeface="+mn-lt"/>
                          <a:ea typeface="+mn-ea"/>
                          <a:cs typeface="+mn-cs"/>
                        </a:rPr>
                        <a:t>;</a:t>
                      </a:r>
                    </a:p>
                    <a:p>
                      <a:pPr marL="0" marR="0" lvl="0" indent="0" algn="l" rtl="0">
                        <a:lnSpc>
                          <a:spcPct val="100000"/>
                        </a:lnSpc>
                        <a:spcBef>
                          <a:spcPct val="20000"/>
                        </a:spcBef>
                        <a:spcAft>
                          <a:spcPct val="0"/>
                        </a:spcAft>
                        <a:buFont typeface="Wingdings" pitchFamily="2" charset="2"/>
                        <a:buNone/>
                      </a:pPr>
                      <a:r>
                        <a:rPr lang="en-GB" sz="2000" b="0" i="0" u="none" strike="noStrike" kern="1200" cap="none" baseline="0">
                          <a:solidFill>
                            <a:schemeClr val="tx2"/>
                          </a:solidFill>
                          <a:latin typeface="+mn-lt"/>
                          <a:ea typeface="+mn-ea"/>
                          <a:cs typeface="+mn-cs"/>
                        </a:rPr>
                        <a:t>pharmaceutical industry shrinks</a:t>
                      </a:r>
                      <a:endParaRPr kumimoji="1" lang="en-GB" sz="2000" b="0" i="0" u="none" strike="noStrike" kern="1200" cap="none" normalizeH="0" baseline="0">
                        <a:ln>
                          <a:noFill/>
                        </a:ln>
                        <a:solidFill>
                          <a:schemeClr val="tx2"/>
                        </a:solidFill>
                        <a:effectLst/>
                        <a:latin typeface="+mn-lt"/>
                        <a:ea typeface="+mn-ea"/>
                        <a:cs typeface="+mn-cs"/>
                      </a:endParaRPr>
                    </a:p>
                  </a:txBody>
                  <a:tcPr marL="91449" marR="91449" marT="45712" marB="4571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41432705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10" name="Straight Connector 9">
            <a:extLst>
              <a:ext uri="{FF2B5EF4-FFF2-40B4-BE49-F238E27FC236}">
                <a16:creationId xmlns:a16="http://schemas.microsoft.com/office/drawing/2014/main" id="{D2E961F1-4A28-4A5F-BBD4-6E400E5E6C7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bwMode="white">
          <a:xfrm>
            <a:off x="0" y="272357"/>
            <a:ext cx="12188824" cy="0"/>
          </a:xfrm>
          <a:prstGeom prst="line">
            <a:avLst/>
          </a:prstGeom>
          <a:ln w="508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12" name="Rectangle 11">
            <a:extLst>
              <a:ext uri="{FF2B5EF4-FFF2-40B4-BE49-F238E27FC236}">
                <a16:creationId xmlns:a16="http://schemas.microsoft.com/office/drawing/2014/main" id="{7F57BEA8-497D-4AA8-8A18-BDCD696B25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68596"/>
            <a:ext cx="12192000" cy="1735555"/>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A54187F-3F37-C5AB-2A68-19E000EF32EF}"/>
              </a:ext>
            </a:extLst>
          </p:cNvPr>
          <p:cNvSpPr>
            <a:spLocks noGrp="1"/>
          </p:cNvSpPr>
          <p:nvPr>
            <p:ph type="title"/>
          </p:nvPr>
        </p:nvSpPr>
        <p:spPr>
          <a:xfrm>
            <a:off x="526073" y="489439"/>
            <a:ext cx="11139854" cy="930447"/>
          </a:xfrm>
        </p:spPr>
        <p:txBody>
          <a:bodyPr vert="horz" lIns="91440" tIns="45720" rIns="91440" bIns="45720" rtlCol="0" anchor="b">
            <a:normAutofit/>
          </a:bodyPr>
          <a:lstStyle/>
          <a:p>
            <a:pPr algn="ctr"/>
            <a:r>
              <a:rPr lang="en-US" sz="5400" b="1" kern="1200">
                <a:solidFill>
                  <a:schemeClr val="bg1"/>
                </a:solidFill>
                <a:latin typeface="+mj-lt"/>
                <a:ea typeface="+mj-ea"/>
                <a:cs typeface="+mj-cs"/>
              </a:rPr>
              <a:t>Sources of gains from trade</a:t>
            </a:r>
          </a:p>
        </p:txBody>
      </p:sp>
      <p:cxnSp>
        <p:nvCxnSpPr>
          <p:cNvPr id="14" name="Straight Connector 13">
            <a:extLst>
              <a:ext uri="{FF2B5EF4-FFF2-40B4-BE49-F238E27FC236}">
                <a16:creationId xmlns:a16="http://schemas.microsoft.com/office/drawing/2014/main" id="{A82415D3-DDE5-4D63-8CB3-23A5EC581B2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24400" y="1479733"/>
            <a:ext cx="2743200" cy="0"/>
          </a:xfrm>
          <a:prstGeom prst="line">
            <a:avLst/>
          </a:prstGeom>
          <a:ln w="19050">
            <a:solidFill>
              <a:schemeClr val="bg1">
                <a:alpha val="75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AD7193FB-6AE6-4B3B-8F89-56B55DD63B4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bwMode="white">
          <a:xfrm>
            <a:off x="0" y="2201402"/>
            <a:ext cx="12188824" cy="0"/>
          </a:xfrm>
          <a:prstGeom prst="line">
            <a:avLst/>
          </a:prstGeom>
          <a:ln w="508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7" name="Content Placeholder 6">
            <a:extLst>
              <a:ext uri="{FF2B5EF4-FFF2-40B4-BE49-F238E27FC236}">
                <a16:creationId xmlns:a16="http://schemas.microsoft.com/office/drawing/2014/main" id="{3CFD49F9-6075-B609-631F-DA462CF7164F}"/>
              </a:ext>
            </a:extLst>
          </p:cNvPr>
          <p:cNvSpPr>
            <a:spLocks noGrp="1"/>
          </p:cNvSpPr>
          <p:nvPr>
            <p:ph idx="1"/>
          </p:nvPr>
        </p:nvSpPr>
        <p:spPr>
          <a:xfrm>
            <a:off x="713678" y="2631687"/>
            <a:ext cx="10640122" cy="3545275"/>
          </a:xfrm>
        </p:spPr>
        <p:txBody>
          <a:bodyPr vert="horz" lIns="91440" tIns="45720" rIns="91440" bIns="45720" rtlCol="0" anchor="t">
            <a:noAutofit/>
          </a:bodyPr>
          <a:lstStyle/>
          <a:p>
            <a:pPr eaLnBrk="1" hangingPunct="1"/>
            <a:r>
              <a:rPr lang="en-US" altLang="en-US" sz="2400">
                <a:solidFill>
                  <a:srgbClr val="0000FF"/>
                </a:solidFill>
              </a:rPr>
              <a:t>Specialization</a:t>
            </a:r>
            <a:r>
              <a:rPr lang="en-US" altLang="en-US" sz="2400"/>
              <a:t> according to comparative advantage</a:t>
            </a:r>
            <a:endParaRPr lang="en-US" altLang="en-US" sz="2400">
              <a:cs typeface="Calibri"/>
            </a:endParaRPr>
          </a:p>
          <a:p>
            <a:pPr eaLnBrk="1" hangingPunct="1"/>
            <a:endParaRPr lang="en-US" altLang="en-US" sz="2400">
              <a:cs typeface="Calibri"/>
            </a:endParaRPr>
          </a:p>
          <a:p>
            <a:pPr eaLnBrk="1" hangingPunct="1"/>
            <a:r>
              <a:rPr lang="en-US" altLang="en-US" sz="2400">
                <a:cs typeface="Calibri"/>
              </a:rPr>
              <a:t>Comparative advantage is driven by relative differences in the availability of production factors - </a:t>
            </a:r>
            <a:r>
              <a:rPr lang="en-US" altLang="en-US" sz="2400" err="1">
                <a:cs typeface="Calibri"/>
              </a:rPr>
              <a:t>labour</a:t>
            </a:r>
            <a:r>
              <a:rPr lang="en-US" altLang="en-US" sz="2400">
                <a:cs typeface="Calibri"/>
              </a:rPr>
              <a:t>, human capital (skills) and physical capital</a:t>
            </a:r>
          </a:p>
          <a:p>
            <a:pPr eaLnBrk="1" hangingPunct="1"/>
            <a:endParaRPr lang="en-US" altLang="en-US" sz="2400">
              <a:cs typeface="Calibri"/>
            </a:endParaRPr>
          </a:p>
          <a:p>
            <a:pPr eaLnBrk="1" hangingPunct="1"/>
            <a:r>
              <a:rPr lang="en-US" altLang="en-US" sz="2400"/>
              <a:t>Gains from trade </a:t>
            </a:r>
            <a:r>
              <a:rPr lang="en-US" altLang="en-US" sz="2400">
                <a:solidFill>
                  <a:srgbClr val="0000FF"/>
                </a:solidFill>
              </a:rPr>
              <a:t>increase with differences </a:t>
            </a:r>
            <a:r>
              <a:rPr lang="en-US" altLang="en-US" sz="2400"/>
              <a:t>in factor endowments.</a:t>
            </a:r>
          </a:p>
        </p:txBody>
      </p:sp>
    </p:spTree>
    <p:extLst>
      <p:ext uri="{BB962C8B-B14F-4D97-AF65-F5344CB8AC3E}">
        <p14:creationId xmlns:p14="http://schemas.microsoft.com/office/powerpoint/2010/main" val="140960355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3896A03-3945-419A-B66B-4EE266EDD1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 y="0"/>
            <a:ext cx="6083447" cy="6858001"/>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9E07938-0643-E5FF-0BC5-653038D297D4}"/>
              </a:ext>
            </a:extLst>
          </p:cNvPr>
          <p:cNvSpPr>
            <a:spLocks noGrp="1"/>
          </p:cNvSpPr>
          <p:nvPr>
            <p:ph type="title"/>
          </p:nvPr>
        </p:nvSpPr>
        <p:spPr>
          <a:xfrm>
            <a:off x="1155558" y="637762"/>
            <a:ext cx="4284397" cy="5576770"/>
          </a:xfrm>
        </p:spPr>
        <p:txBody>
          <a:bodyPr vert="horz" lIns="91440" tIns="45720" rIns="91440" bIns="45720" rtlCol="0" anchor="ctr">
            <a:normAutofit fontScale="90000"/>
          </a:bodyPr>
          <a:lstStyle/>
          <a:p>
            <a:r>
              <a:rPr lang="en-US" altLang="de-DE" sz="6100" b="1" kern="1200">
                <a:solidFill>
                  <a:schemeClr val="bg1"/>
                </a:solidFill>
                <a:latin typeface="+mj-lt"/>
                <a:ea typeface="+mj-ea"/>
                <a:cs typeface="+mj-cs"/>
              </a:rPr>
              <a:t>How to explain trade among similar countries?</a:t>
            </a:r>
            <a:br>
              <a:rPr lang="en-US" altLang="de-DE" sz="6100" b="1" kern="1200">
                <a:solidFill>
                  <a:schemeClr val="bg1"/>
                </a:solidFill>
                <a:latin typeface="+mj-lt"/>
                <a:ea typeface="+mj-ea"/>
                <a:cs typeface="+mj-cs"/>
              </a:rPr>
            </a:br>
            <a:br>
              <a:rPr lang="en-US" altLang="de-DE" sz="6100" b="1" kern="1200">
                <a:solidFill>
                  <a:schemeClr val="bg1"/>
                </a:solidFill>
                <a:latin typeface="+mj-lt"/>
                <a:ea typeface="+mj-ea"/>
                <a:cs typeface="+mj-cs"/>
              </a:rPr>
            </a:br>
            <a:br>
              <a:rPr lang="en-US" altLang="de-DE" sz="6100" b="1" kern="1200">
                <a:solidFill>
                  <a:schemeClr val="bg1"/>
                </a:solidFill>
                <a:latin typeface="+mj-lt"/>
                <a:ea typeface="+mj-ea"/>
                <a:cs typeface="+mj-cs"/>
              </a:rPr>
            </a:br>
            <a:endParaRPr lang="en-US" sz="6100" kern="1200">
              <a:solidFill>
                <a:schemeClr val="bg1"/>
              </a:solidFill>
              <a:latin typeface="+mj-lt"/>
              <a:ea typeface="+mj-ea"/>
              <a:cs typeface="+mj-cs"/>
            </a:endParaRPr>
          </a:p>
        </p:txBody>
      </p:sp>
      <p:sp>
        <p:nvSpPr>
          <p:cNvPr id="10" name="Rectangle 9">
            <a:extLst>
              <a:ext uri="{FF2B5EF4-FFF2-40B4-BE49-F238E27FC236}">
                <a16:creationId xmlns:a16="http://schemas.microsoft.com/office/drawing/2014/main" id="{B34F5AD2-EDBD-4BBD-A55C-EAFFD0C709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96000" y="0"/>
            <a:ext cx="6095990" cy="685800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A75CB8EE-21DA-5A1D-5A0E-813D103731AA}"/>
              </a:ext>
            </a:extLst>
          </p:cNvPr>
          <p:cNvSpPr>
            <a:spLocks noGrp="1"/>
          </p:cNvSpPr>
          <p:nvPr>
            <p:ph idx="1"/>
          </p:nvPr>
        </p:nvSpPr>
        <p:spPr>
          <a:xfrm>
            <a:off x="6389649" y="234176"/>
            <a:ext cx="5174165" cy="5163448"/>
          </a:xfrm>
        </p:spPr>
        <p:txBody>
          <a:bodyPr vert="horz" lIns="91440" tIns="45720" rIns="91440" bIns="45720" rtlCol="0" anchor="ctr">
            <a:normAutofit/>
          </a:bodyPr>
          <a:lstStyle/>
          <a:p>
            <a:pPr marL="0" indent="0" algn="ctr">
              <a:buNone/>
            </a:pPr>
            <a:r>
              <a:rPr lang="en-GB" altLang="en-US" sz="4000"/>
              <a:t>The Krugman model</a:t>
            </a:r>
          </a:p>
          <a:p>
            <a:pPr marL="0" indent="0" algn="ctr">
              <a:buNone/>
            </a:pPr>
            <a:endParaRPr lang="en-GB" altLang="en-US" sz="4000"/>
          </a:p>
          <a:p>
            <a:pPr marL="0" indent="0" algn="ctr">
              <a:buNone/>
            </a:pPr>
            <a:r>
              <a:rPr lang="en-US" altLang="en-US"/>
              <a:t>Traditional approaches cannot explain why we observe extensive trade among similar countries and the importance of intra-industry trade</a:t>
            </a:r>
          </a:p>
          <a:p>
            <a:pPr marL="0" indent="0" algn="ctr">
              <a:buNone/>
            </a:pPr>
            <a:endParaRPr lang="en-US" kern="1200">
              <a:solidFill>
                <a:schemeClr val="tx1"/>
              </a:solidFill>
              <a:latin typeface="+mn-lt"/>
              <a:ea typeface="+mn-ea"/>
              <a:cs typeface="+mn-cs"/>
            </a:endParaRPr>
          </a:p>
          <a:p>
            <a:pPr marL="0" indent="0" algn="ctr">
              <a:buNone/>
            </a:pPr>
            <a:endParaRPr lang="en-US" kern="1200">
              <a:solidFill>
                <a:schemeClr val="tx1"/>
              </a:solidFill>
              <a:latin typeface="+mn-lt"/>
              <a:ea typeface="+mn-ea"/>
              <a:cs typeface="+mn-cs"/>
            </a:endParaRPr>
          </a:p>
        </p:txBody>
      </p:sp>
      <p:sp>
        <p:nvSpPr>
          <p:cNvPr id="11" name="Title 1">
            <a:extLst>
              <a:ext uri="{FF2B5EF4-FFF2-40B4-BE49-F238E27FC236}">
                <a16:creationId xmlns:a16="http://schemas.microsoft.com/office/drawing/2014/main" id="{F087F433-7E7B-4F06-95C5-82EF76BB9366}"/>
              </a:ext>
            </a:extLst>
          </p:cNvPr>
          <p:cNvSpPr txBox="1">
            <a:spLocks/>
          </p:cNvSpPr>
          <p:nvPr/>
        </p:nvSpPr>
        <p:spPr>
          <a:xfrm>
            <a:off x="9399179" y="4390879"/>
            <a:ext cx="2309329" cy="2143735"/>
          </a:xfrm>
          <a:prstGeom prst="ellipse">
            <a:avLst/>
          </a:prstGeom>
          <a:solidFill>
            <a:srgbClr val="262626"/>
          </a:solidFill>
          <a:ln w="174625" cmpd="thinThick">
            <a:solidFill>
              <a:srgbClr val="262626"/>
            </a:solidFill>
          </a:ln>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en-US" sz="2600" b="1">
              <a:solidFill>
                <a:srgbClr val="FFFFFF"/>
              </a:solidFill>
            </a:endParaRPr>
          </a:p>
        </p:txBody>
      </p:sp>
      <p:pic>
        <p:nvPicPr>
          <p:cNvPr id="15" name="Picture 4" descr="krugmanbig1012">
            <a:hlinkClick r:id="rId3"/>
            <a:extLst>
              <a:ext uri="{FF2B5EF4-FFF2-40B4-BE49-F238E27FC236}">
                <a16:creationId xmlns:a16="http://schemas.microsoft.com/office/drawing/2014/main" id="{FEC37DFF-B9EC-4D45-B44B-3456A7EBAC6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756669" y="4628174"/>
            <a:ext cx="1594347" cy="1594347"/>
          </a:xfrm>
          <a:prstGeom prst="ellipse">
            <a:avLst/>
          </a:prstGeom>
          <a:ln w="9525">
            <a:solidFill>
              <a:srgbClr val="000000"/>
            </a:solidFill>
            <a:miter lim="800000"/>
            <a:headEnd/>
            <a:tailEnd/>
          </a:ln>
          <a:effectLst>
            <a:outerShdw blurRad="381000" dist="292100" dir="5400000" sx="-80000" sy="-18000" rotWithShape="0">
              <a:srgbClr val="000000">
                <a:alpha val="22000"/>
              </a:srgbClr>
            </a:outerShdw>
            <a:softEdge rad="31750"/>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244587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119015-9545-5FEC-ADF1-8C6928B37911}"/>
              </a:ext>
            </a:extLst>
          </p:cNvPr>
          <p:cNvSpPr>
            <a:spLocks noGrp="1"/>
          </p:cNvSpPr>
          <p:nvPr>
            <p:ph type="title"/>
          </p:nvPr>
        </p:nvSpPr>
        <p:spPr/>
        <p:txBody>
          <a:bodyPr/>
          <a:lstStyle/>
          <a:p>
            <a:r>
              <a:rPr lang="en-GB" b="1"/>
              <a:t>Outline</a:t>
            </a:r>
          </a:p>
        </p:txBody>
      </p:sp>
      <p:sp>
        <p:nvSpPr>
          <p:cNvPr id="3" name="Content Placeholder 2">
            <a:extLst>
              <a:ext uri="{FF2B5EF4-FFF2-40B4-BE49-F238E27FC236}">
                <a16:creationId xmlns:a16="http://schemas.microsoft.com/office/drawing/2014/main" id="{2722C2FC-FDFB-7934-DB18-4900EC581C8C}"/>
              </a:ext>
            </a:extLst>
          </p:cNvPr>
          <p:cNvSpPr>
            <a:spLocks noGrp="1"/>
          </p:cNvSpPr>
          <p:nvPr>
            <p:ph idx="1"/>
          </p:nvPr>
        </p:nvSpPr>
        <p:spPr/>
        <p:txBody>
          <a:bodyPr>
            <a:normAutofit fontScale="92500" lnSpcReduction="10000"/>
          </a:bodyPr>
          <a:lstStyle/>
          <a:p>
            <a:r>
              <a:rPr lang="en-US"/>
              <a:t>The pro-competitive effects of trade liberalization</a:t>
            </a:r>
          </a:p>
          <a:p>
            <a:pPr lvl="1"/>
            <a:r>
              <a:rPr lang="en-US"/>
              <a:t>Import competition as discipline on domestic market power</a:t>
            </a:r>
          </a:p>
          <a:p>
            <a:pPr lvl="1"/>
            <a:r>
              <a:rPr lang="en-US"/>
              <a:t>Exposure to foreign competition forcing efficiency improvements</a:t>
            </a:r>
          </a:p>
          <a:p>
            <a:pPr lvl="1"/>
            <a:r>
              <a:rPr lang="en-US"/>
              <a:t>Market expansion enabling economies of scale</a:t>
            </a:r>
          </a:p>
          <a:p>
            <a:r>
              <a:rPr lang="en-US"/>
              <a:t>The WTO framework – trade liberalization converted into rules</a:t>
            </a:r>
          </a:p>
          <a:p>
            <a:pPr lvl="1"/>
            <a:r>
              <a:rPr lang="en-US"/>
              <a:t>The sources of global rules governing international trade</a:t>
            </a:r>
          </a:p>
          <a:p>
            <a:pPr lvl="1"/>
            <a:r>
              <a:rPr lang="en-US"/>
              <a:t>Basic structure of rules </a:t>
            </a:r>
          </a:p>
          <a:p>
            <a:pPr lvl="1"/>
            <a:r>
              <a:rPr lang="en-US"/>
              <a:t>Global rules enforcement</a:t>
            </a:r>
          </a:p>
          <a:p>
            <a:r>
              <a:rPr lang="en-US"/>
              <a:t>The mutually supportive role of trade and competition policies</a:t>
            </a:r>
          </a:p>
          <a:p>
            <a:pPr lvl="1"/>
            <a:r>
              <a:rPr lang="en-US"/>
              <a:t>Trade liberalization alone does not guarantee optimal competition levels</a:t>
            </a:r>
          </a:p>
          <a:p>
            <a:pPr lvl="1"/>
            <a:r>
              <a:rPr lang="en-US"/>
              <a:t>Different levels of national competition enforcement can lead to uneven playing field</a:t>
            </a:r>
          </a:p>
          <a:p>
            <a:pPr lvl="1"/>
            <a:r>
              <a:rPr lang="en-US"/>
              <a:t>WTO rules allow for flexibilities to limit foreign competition – trade remedies</a:t>
            </a:r>
          </a:p>
          <a:p>
            <a:endParaRPr lang="en-US"/>
          </a:p>
        </p:txBody>
      </p:sp>
    </p:spTree>
    <p:extLst>
      <p:ext uri="{BB962C8B-B14F-4D97-AF65-F5344CB8AC3E}">
        <p14:creationId xmlns:p14="http://schemas.microsoft.com/office/powerpoint/2010/main" val="74825704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10" name="Straight Connector 9">
            <a:extLst>
              <a:ext uri="{FF2B5EF4-FFF2-40B4-BE49-F238E27FC236}">
                <a16:creationId xmlns:a16="http://schemas.microsoft.com/office/drawing/2014/main" id="{D2E961F1-4A28-4A5F-BBD4-6E400E5E6C7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bwMode="white">
          <a:xfrm>
            <a:off x="0" y="272357"/>
            <a:ext cx="12188824" cy="0"/>
          </a:xfrm>
          <a:prstGeom prst="line">
            <a:avLst/>
          </a:prstGeom>
          <a:ln w="508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12" name="Rectangle 11">
            <a:extLst>
              <a:ext uri="{FF2B5EF4-FFF2-40B4-BE49-F238E27FC236}">
                <a16:creationId xmlns:a16="http://schemas.microsoft.com/office/drawing/2014/main" id="{7F57BEA8-497D-4AA8-8A18-BDCD696B25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68596"/>
            <a:ext cx="12192000" cy="1735555"/>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A54187F-3F37-C5AB-2A68-19E000EF32EF}"/>
              </a:ext>
            </a:extLst>
          </p:cNvPr>
          <p:cNvSpPr>
            <a:spLocks noGrp="1"/>
          </p:cNvSpPr>
          <p:nvPr>
            <p:ph type="title"/>
          </p:nvPr>
        </p:nvSpPr>
        <p:spPr>
          <a:xfrm>
            <a:off x="526073" y="489439"/>
            <a:ext cx="11139854" cy="930447"/>
          </a:xfrm>
        </p:spPr>
        <p:txBody>
          <a:bodyPr vert="horz" lIns="91440" tIns="45720" rIns="91440" bIns="45720" rtlCol="0" anchor="b">
            <a:normAutofit/>
          </a:bodyPr>
          <a:lstStyle/>
          <a:p>
            <a:pPr algn="ctr"/>
            <a:r>
              <a:rPr lang="en-US" sz="5400" b="1" kern="1200">
                <a:solidFill>
                  <a:schemeClr val="bg1"/>
                </a:solidFill>
                <a:latin typeface="+mj-lt"/>
                <a:ea typeface="+mj-ea"/>
                <a:cs typeface="+mj-cs"/>
              </a:rPr>
              <a:t>Importance of intra-industry trade</a:t>
            </a:r>
          </a:p>
        </p:txBody>
      </p:sp>
      <p:cxnSp>
        <p:nvCxnSpPr>
          <p:cNvPr id="14" name="Straight Connector 13">
            <a:extLst>
              <a:ext uri="{FF2B5EF4-FFF2-40B4-BE49-F238E27FC236}">
                <a16:creationId xmlns:a16="http://schemas.microsoft.com/office/drawing/2014/main" id="{A82415D3-DDE5-4D63-8CB3-23A5EC581B2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24400" y="1479733"/>
            <a:ext cx="2743200" cy="0"/>
          </a:xfrm>
          <a:prstGeom prst="line">
            <a:avLst/>
          </a:prstGeom>
          <a:ln w="19050">
            <a:solidFill>
              <a:schemeClr val="bg1">
                <a:alpha val="75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AD7193FB-6AE6-4B3B-8F89-56B55DD63B4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bwMode="white">
          <a:xfrm>
            <a:off x="0" y="2201402"/>
            <a:ext cx="12188824" cy="0"/>
          </a:xfrm>
          <a:prstGeom prst="line">
            <a:avLst/>
          </a:prstGeom>
          <a:ln w="508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grpSp>
        <p:nvGrpSpPr>
          <p:cNvPr id="8" name="Group 7">
            <a:extLst>
              <a:ext uri="{FF2B5EF4-FFF2-40B4-BE49-F238E27FC236}">
                <a16:creationId xmlns:a16="http://schemas.microsoft.com/office/drawing/2014/main" id="{92F42598-39A7-4A24-82EB-F874CA62BAB5}"/>
              </a:ext>
            </a:extLst>
          </p:cNvPr>
          <p:cNvGrpSpPr/>
          <p:nvPr/>
        </p:nvGrpSpPr>
        <p:grpSpPr>
          <a:xfrm>
            <a:off x="526073" y="2787943"/>
            <a:ext cx="6084297" cy="3308093"/>
            <a:chOff x="1354951" y="1749752"/>
            <a:chExt cx="6084297" cy="3308093"/>
          </a:xfrm>
        </p:grpSpPr>
        <p:grpSp>
          <p:nvGrpSpPr>
            <p:cNvPr id="9" name="Group 8">
              <a:extLst>
                <a:ext uri="{FF2B5EF4-FFF2-40B4-BE49-F238E27FC236}">
                  <a16:creationId xmlns:a16="http://schemas.microsoft.com/office/drawing/2014/main" id="{B2C7E07D-6CBE-4923-B8B7-5C6948F04571}"/>
                </a:ext>
              </a:extLst>
            </p:cNvPr>
            <p:cNvGrpSpPr/>
            <p:nvPr/>
          </p:nvGrpSpPr>
          <p:grpSpPr>
            <a:xfrm>
              <a:off x="1354951" y="3086970"/>
              <a:ext cx="1958349" cy="701040"/>
              <a:chOff x="765671" y="2265680"/>
              <a:chExt cx="1958349" cy="701040"/>
            </a:xfrm>
          </p:grpSpPr>
          <p:sp>
            <p:nvSpPr>
              <p:cNvPr id="23" name="Rectangle: Rounded Corners 22">
                <a:extLst>
                  <a:ext uri="{FF2B5EF4-FFF2-40B4-BE49-F238E27FC236}">
                    <a16:creationId xmlns:a16="http://schemas.microsoft.com/office/drawing/2014/main" id="{01BB0BE3-C89E-4377-9542-CB625B3422BE}"/>
                  </a:ext>
                </a:extLst>
              </p:cNvPr>
              <p:cNvSpPr/>
              <p:nvPr/>
            </p:nvSpPr>
            <p:spPr>
              <a:xfrm>
                <a:off x="765671" y="2265680"/>
                <a:ext cx="1713369" cy="70104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TextBox 23">
                <a:extLst>
                  <a:ext uri="{FF2B5EF4-FFF2-40B4-BE49-F238E27FC236}">
                    <a16:creationId xmlns:a16="http://schemas.microsoft.com/office/drawing/2014/main" id="{8E7F0589-2D09-4961-AE91-924A02945E72}"/>
                  </a:ext>
                </a:extLst>
              </p:cNvPr>
              <p:cNvSpPr txBox="1"/>
              <p:nvPr/>
            </p:nvSpPr>
            <p:spPr>
              <a:xfrm>
                <a:off x="1088260" y="2408003"/>
                <a:ext cx="1635760" cy="400110"/>
              </a:xfrm>
              <a:prstGeom prst="rect">
                <a:avLst/>
              </a:prstGeom>
              <a:noFill/>
            </p:spPr>
            <p:txBody>
              <a:bodyPr wrap="square" rtlCol="0">
                <a:spAutoFit/>
              </a:bodyPr>
              <a:lstStyle/>
              <a:p>
                <a:r>
                  <a:rPr lang="en-GB" sz="2000">
                    <a:solidFill>
                      <a:schemeClr val="bg1"/>
                    </a:solidFill>
                  </a:rPr>
                  <a:t>Germany</a:t>
                </a:r>
              </a:p>
            </p:txBody>
          </p:sp>
        </p:grpSp>
        <p:grpSp>
          <p:nvGrpSpPr>
            <p:cNvPr id="13" name="Group 12">
              <a:extLst>
                <a:ext uri="{FF2B5EF4-FFF2-40B4-BE49-F238E27FC236}">
                  <a16:creationId xmlns:a16="http://schemas.microsoft.com/office/drawing/2014/main" id="{391B8C2A-9262-4401-86A9-FE25948FCFA5}"/>
                </a:ext>
              </a:extLst>
            </p:cNvPr>
            <p:cNvGrpSpPr/>
            <p:nvPr/>
          </p:nvGrpSpPr>
          <p:grpSpPr>
            <a:xfrm>
              <a:off x="5349276" y="3063439"/>
              <a:ext cx="2089972" cy="701040"/>
              <a:chOff x="765671" y="2265680"/>
              <a:chExt cx="2089972" cy="701040"/>
            </a:xfrm>
          </p:grpSpPr>
          <p:sp>
            <p:nvSpPr>
              <p:cNvPr id="21" name="Rectangle: Rounded Corners 20">
                <a:extLst>
                  <a:ext uri="{FF2B5EF4-FFF2-40B4-BE49-F238E27FC236}">
                    <a16:creationId xmlns:a16="http://schemas.microsoft.com/office/drawing/2014/main" id="{BA29CBA1-736D-4BD3-B4F5-C187E8B451E3}"/>
                  </a:ext>
                </a:extLst>
              </p:cNvPr>
              <p:cNvSpPr/>
              <p:nvPr/>
            </p:nvSpPr>
            <p:spPr>
              <a:xfrm>
                <a:off x="765671" y="2265680"/>
                <a:ext cx="1713369" cy="70104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TextBox 21">
                <a:extLst>
                  <a:ext uri="{FF2B5EF4-FFF2-40B4-BE49-F238E27FC236}">
                    <a16:creationId xmlns:a16="http://schemas.microsoft.com/office/drawing/2014/main" id="{88940B2B-7D22-4154-8DAB-DD8309BF48E3}"/>
                  </a:ext>
                </a:extLst>
              </p:cNvPr>
              <p:cNvSpPr txBox="1"/>
              <p:nvPr/>
            </p:nvSpPr>
            <p:spPr>
              <a:xfrm>
                <a:off x="1219883" y="2385366"/>
                <a:ext cx="1635760" cy="400110"/>
              </a:xfrm>
              <a:prstGeom prst="rect">
                <a:avLst/>
              </a:prstGeom>
              <a:noFill/>
            </p:spPr>
            <p:txBody>
              <a:bodyPr wrap="square" rtlCol="0">
                <a:spAutoFit/>
              </a:bodyPr>
              <a:lstStyle/>
              <a:p>
                <a:r>
                  <a:rPr lang="en-GB" sz="2000">
                    <a:solidFill>
                      <a:schemeClr val="bg1"/>
                    </a:solidFill>
                  </a:rPr>
                  <a:t>France</a:t>
                </a:r>
              </a:p>
            </p:txBody>
          </p:sp>
        </p:grpSp>
        <p:sp>
          <p:nvSpPr>
            <p:cNvPr id="15" name="Arrow: Curved Left 14">
              <a:extLst>
                <a:ext uri="{FF2B5EF4-FFF2-40B4-BE49-F238E27FC236}">
                  <a16:creationId xmlns:a16="http://schemas.microsoft.com/office/drawing/2014/main" id="{6CD80F67-DAF2-4148-A605-64DBFEF46DDD}"/>
                </a:ext>
              </a:extLst>
            </p:cNvPr>
            <p:cNvSpPr/>
            <p:nvPr/>
          </p:nvSpPr>
          <p:spPr>
            <a:xfrm rot="5400000">
              <a:off x="3626894" y="2848240"/>
              <a:ext cx="1113929" cy="3305282"/>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7" name="Arrow: Curved Left 16">
              <a:extLst>
                <a:ext uri="{FF2B5EF4-FFF2-40B4-BE49-F238E27FC236}">
                  <a16:creationId xmlns:a16="http://schemas.microsoft.com/office/drawing/2014/main" id="{1C06DEDE-C0AA-42FA-9261-A019CA79A03F}"/>
                </a:ext>
              </a:extLst>
            </p:cNvPr>
            <p:cNvSpPr/>
            <p:nvPr/>
          </p:nvSpPr>
          <p:spPr>
            <a:xfrm rot="16200000">
              <a:off x="3706795" y="654076"/>
              <a:ext cx="1113929" cy="3305282"/>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solidFill>
                  <a:schemeClr val="tx1"/>
                </a:solidFill>
              </a:endParaRPr>
            </a:p>
          </p:txBody>
        </p:sp>
        <p:sp>
          <p:nvSpPr>
            <p:cNvPr id="18" name="TextBox 17">
              <a:extLst>
                <a:ext uri="{FF2B5EF4-FFF2-40B4-BE49-F238E27FC236}">
                  <a16:creationId xmlns:a16="http://schemas.microsoft.com/office/drawing/2014/main" id="{47E2C2B1-C328-4617-944C-390208E9BB74}"/>
                </a:ext>
              </a:extLst>
            </p:cNvPr>
            <p:cNvSpPr txBox="1"/>
            <p:nvPr/>
          </p:nvSpPr>
          <p:spPr>
            <a:xfrm>
              <a:off x="3647440" y="2043738"/>
              <a:ext cx="1193836" cy="461665"/>
            </a:xfrm>
            <a:prstGeom prst="rect">
              <a:avLst/>
            </a:prstGeom>
            <a:noFill/>
          </p:spPr>
          <p:txBody>
            <a:bodyPr wrap="square" rtlCol="0">
              <a:spAutoFit/>
            </a:bodyPr>
            <a:lstStyle/>
            <a:p>
              <a:r>
                <a:rPr lang="en-GB"/>
                <a:t>14.8 bn</a:t>
              </a:r>
            </a:p>
          </p:txBody>
        </p:sp>
        <p:sp>
          <p:nvSpPr>
            <p:cNvPr id="19" name="TextBox 18">
              <a:extLst>
                <a:ext uri="{FF2B5EF4-FFF2-40B4-BE49-F238E27FC236}">
                  <a16:creationId xmlns:a16="http://schemas.microsoft.com/office/drawing/2014/main" id="{2EA89D3E-D031-4587-9063-D58EE01E42AC}"/>
                </a:ext>
              </a:extLst>
            </p:cNvPr>
            <p:cNvSpPr txBox="1"/>
            <p:nvPr/>
          </p:nvSpPr>
          <p:spPr>
            <a:xfrm>
              <a:off x="3647440" y="4364533"/>
              <a:ext cx="1193836" cy="461665"/>
            </a:xfrm>
            <a:prstGeom prst="rect">
              <a:avLst/>
            </a:prstGeom>
            <a:noFill/>
          </p:spPr>
          <p:txBody>
            <a:bodyPr wrap="square" rtlCol="0">
              <a:spAutoFit/>
            </a:bodyPr>
            <a:lstStyle/>
            <a:p>
              <a:r>
                <a:rPr lang="en-GB"/>
                <a:t>10.6 bn</a:t>
              </a:r>
            </a:p>
          </p:txBody>
        </p:sp>
        <p:pic>
          <p:nvPicPr>
            <p:cNvPr id="20" name="Picture 19" descr="Icon&#10;&#10;Description automatically generated">
              <a:extLst>
                <a:ext uri="{FF2B5EF4-FFF2-40B4-BE49-F238E27FC236}">
                  <a16:creationId xmlns:a16="http://schemas.microsoft.com/office/drawing/2014/main" id="{86BB97CF-7827-423F-BA0C-D95DABC7DEE3}"/>
                </a:ext>
              </a:extLst>
            </p:cNvPr>
            <p:cNvPicPr>
              <a:picLocks noChangeAspect="1"/>
            </p:cNvPicPr>
            <p:nvPr/>
          </p:nvPicPr>
          <p:blipFill>
            <a:blip r:embed="rId3">
              <a:extLst>
                <a:ext uri="{BEBA8EAE-BF5A-486C-A8C5-ECC9F3942E4B}">
                  <a14:imgProps xmlns:a14="http://schemas.microsoft.com/office/drawing/2010/main">
                    <a14:imgLayer r:embed="rId4">
                      <a14:imgEffect>
                        <a14:saturation sat="0"/>
                      </a14:imgEffect>
                    </a14:imgLayer>
                  </a14:imgProps>
                </a:ext>
                <a:ext uri="{28A0092B-C50C-407E-A947-70E740481C1C}">
                  <a14:useLocalDpi xmlns:a14="http://schemas.microsoft.com/office/drawing/2010/main" val="0"/>
                </a:ext>
              </a:extLst>
            </a:blip>
            <a:stretch>
              <a:fillRect/>
            </a:stretch>
          </p:blipFill>
          <p:spPr>
            <a:xfrm>
              <a:off x="3485095" y="2887416"/>
              <a:ext cx="1569256" cy="1100146"/>
            </a:xfrm>
            <a:prstGeom prst="rect">
              <a:avLst/>
            </a:prstGeom>
          </p:spPr>
        </p:pic>
      </p:grpSp>
      <p:sp>
        <p:nvSpPr>
          <p:cNvPr id="26" name="Title 1">
            <a:extLst>
              <a:ext uri="{FF2B5EF4-FFF2-40B4-BE49-F238E27FC236}">
                <a16:creationId xmlns:a16="http://schemas.microsoft.com/office/drawing/2014/main" id="{5D982BDE-C246-4F34-8774-ED800FE656B9}"/>
              </a:ext>
            </a:extLst>
          </p:cNvPr>
          <p:cNvSpPr txBox="1">
            <a:spLocks/>
          </p:cNvSpPr>
          <p:nvPr/>
        </p:nvSpPr>
        <p:spPr>
          <a:xfrm>
            <a:off x="7966529" y="3051344"/>
            <a:ext cx="2752354" cy="2709275"/>
          </a:xfrm>
          <a:prstGeom prst="ellipse">
            <a:avLst/>
          </a:prstGeom>
          <a:solidFill>
            <a:srgbClr val="262626"/>
          </a:solidFill>
          <a:ln w="174625" cmpd="thinThick">
            <a:solidFill>
              <a:srgbClr val="262626"/>
            </a:solidFill>
          </a:ln>
        </p:spPr>
        <p:txBody>
          <a:bodyPr vert="horz" lIns="91440" tIns="45720" rIns="91440" bIns="45720" rtlCol="0" anchor="ctr">
            <a:normAutofit fontScale="850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400" b="1">
                <a:solidFill>
                  <a:srgbClr val="FFFFFF"/>
                </a:solidFill>
              </a:rPr>
              <a:t>7% of German car imports come from France </a:t>
            </a:r>
          </a:p>
          <a:p>
            <a:pPr algn="ctr"/>
            <a:endParaRPr lang="en-US" sz="2400" b="1">
              <a:solidFill>
                <a:srgbClr val="FFFFFF"/>
              </a:solidFill>
            </a:endParaRPr>
          </a:p>
          <a:p>
            <a:pPr algn="ctr"/>
            <a:r>
              <a:rPr lang="en-US" sz="2400" b="1">
                <a:solidFill>
                  <a:srgbClr val="FFFFFF"/>
                </a:solidFill>
              </a:rPr>
              <a:t>7% of German car exports go to France</a:t>
            </a:r>
          </a:p>
        </p:txBody>
      </p:sp>
    </p:spTree>
    <p:extLst>
      <p:ext uri="{BB962C8B-B14F-4D97-AF65-F5344CB8AC3E}">
        <p14:creationId xmlns:p14="http://schemas.microsoft.com/office/powerpoint/2010/main" val="281009492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10" name="Straight Connector 9">
            <a:extLst>
              <a:ext uri="{FF2B5EF4-FFF2-40B4-BE49-F238E27FC236}">
                <a16:creationId xmlns:a16="http://schemas.microsoft.com/office/drawing/2014/main" id="{D2E961F1-4A28-4A5F-BBD4-6E400E5E6C7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bwMode="white">
          <a:xfrm>
            <a:off x="0" y="272357"/>
            <a:ext cx="12188824" cy="0"/>
          </a:xfrm>
          <a:prstGeom prst="line">
            <a:avLst/>
          </a:prstGeom>
          <a:ln w="508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12" name="Rectangle 11">
            <a:extLst>
              <a:ext uri="{FF2B5EF4-FFF2-40B4-BE49-F238E27FC236}">
                <a16:creationId xmlns:a16="http://schemas.microsoft.com/office/drawing/2014/main" id="{7F57BEA8-497D-4AA8-8A18-BDCD696B25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68596"/>
            <a:ext cx="12192000" cy="1735555"/>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A54187F-3F37-C5AB-2A68-19E000EF32EF}"/>
              </a:ext>
            </a:extLst>
          </p:cNvPr>
          <p:cNvSpPr>
            <a:spLocks noGrp="1"/>
          </p:cNvSpPr>
          <p:nvPr>
            <p:ph type="title"/>
          </p:nvPr>
        </p:nvSpPr>
        <p:spPr>
          <a:xfrm>
            <a:off x="213064" y="489439"/>
            <a:ext cx="11765099" cy="930447"/>
          </a:xfrm>
        </p:spPr>
        <p:txBody>
          <a:bodyPr vert="horz" lIns="91440" tIns="45720" rIns="91440" bIns="45720" rtlCol="0" anchor="b">
            <a:normAutofit fontScale="90000"/>
          </a:bodyPr>
          <a:lstStyle/>
          <a:p>
            <a:pPr algn="ctr"/>
            <a:r>
              <a:rPr lang="en-US" sz="5400" b="1" kern="1200">
                <a:solidFill>
                  <a:schemeClr val="bg1"/>
                </a:solidFill>
                <a:latin typeface="+mj-lt"/>
                <a:ea typeface="+mj-ea"/>
                <a:cs typeface="+mj-cs"/>
              </a:rPr>
              <a:t>Differentiated products and economies of scale</a:t>
            </a:r>
          </a:p>
        </p:txBody>
      </p:sp>
      <p:cxnSp>
        <p:nvCxnSpPr>
          <p:cNvPr id="14" name="Straight Connector 13">
            <a:extLst>
              <a:ext uri="{FF2B5EF4-FFF2-40B4-BE49-F238E27FC236}">
                <a16:creationId xmlns:a16="http://schemas.microsoft.com/office/drawing/2014/main" id="{A82415D3-DDE5-4D63-8CB3-23A5EC581B2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24400" y="1479733"/>
            <a:ext cx="2743200" cy="0"/>
          </a:xfrm>
          <a:prstGeom prst="line">
            <a:avLst/>
          </a:prstGeom>
          <a:ln w="19050">
            <a:solidFill>
              <a:schemeClr val="bg1">
                <a:alpha val="75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AD7193FB-6AE6-4B3B-8F89-56B55DD63B4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bwMode="white">
          <a:xfrm>
            <a:off x="0" y="2201402"/>
            <a:ext cx="12188824" cy="0"/>
          </a:xfrm>
          <a:prstGeom prst="line">
            <a:avLst/>
          </a:prstGeom>
          <a:ln w="508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27" name="Content Placeholder 6">
            <a:extLst>
              <a:ext uri="{FF2B5EF4-FFF2-40B4-BE49-F238E27FC236}">
                <a16:creationId xmlns:a16="http://schemas.microsoft.com/office/drawing/2014/main" id="{28DE1720-616A-494C-8355-5FCC823F3DF9}"/>
              </a:ext>
            </a:extLst>
          </p:cNvPr>
          <p:cNvSpPr>
            <a:spLocks noGrp="1"/>
          </p:cNvSpPr>
          <p:nvPr>
            <p:ph idx="1"/>
          </p:nvPr>
        </p:nvSpPr>
        <p:spPr>
          <a:xfrm>
            <a:off x="713678" y="2631687"/>
            <a:ext cx="10640122" cy="3545275"/>
          </a:xfrm>
        </p:spPr>
        <p:txBody>
          <a:bodyPr vert="horz" lIns="91440" tIns="45720" rIns="91440" bIns="45720" rtlCol="0" anchor="t">
            <a:noAutofit/>
          </a:bodyPr>
          <a:lstStyle/>
          <a:p>
            <a:pPr>
              <a:defRPr/>
            </a:pPr>
            <a:r>
              <a:rPr lang="en-US" sz="2400">
                <a:solidFill>
                  <a:srgbClr val="0000FF"/>
                </a:solidFill>
              </a:rPr>
              <a:t>Economies of</a:t>
            </a:r>
            <a:r>
              <a:rPr lang="en-US" sz="2400"/>
              <a:t> </a:t>
            </a:r>
            <a:r>
              <a:rPr lang="en-US" sz="2400">
                <a:solidFill>
                  <a:srgbClr val="0000FF"/>
                </a:solidFill>
              </a:rPr>
              <a:t>scale</a:t>
            </a:r>
          </a:p>
          <a:p>
            <a:pPr>
              <a:defRPr/>
            </a:pPr>
            <a:r>
              <a:rPr lang="en-US" sz="2400"/>
              <a:t>Products are </a:t>
            </a:r>
            <a:r>
              <a:rPr lang="en-US" sz="2400">
                <a:solidFill>
                  <a:srgbClr val="0000FF"/>
                </a:solidFill>
              </a:rPr>
              <a:t>differentiated</a:t>
            </a:r>
            <a:r>
              <a:rPr lang="en-US" sz="2400"/>
              <a:t> &amp; consumers like </a:t>
            </a:r>
            <a:r>
              <a:rPr lang="en-US" sz="2400">
                <a:solidFill>
                  <a:srgbClr val="0000FF"/>
                </a:solidFill>
              </a:rPr>
              <a:t>product variety</a:t>
            </a:r>
            <a:endParaRPr lang="en-US" sz="2400"/>
          </a:p>
          <a:p>
            <a:pPr>
              <a:buFont typeface="Wingdings" panose="05000000000000000000" pitchFamily="2" charset="2"/>
              <a:buChar char="Ø"/>
              <a:defRPr/>
            </a:pPr>
            <a:endParaRPr lang="en-US" sz="2400"/>
          </a:p>
          <a:p>
            <a:pPr>
              <a:buFont typeface="Wingdings" panose="05000000000000000000" pitchFamily="2" charset="2"/>
              <a:buChar char="Ø"/>
              <a:defRPr/>
            </a:pPr>
            <a:r>
              <a:rPr lang="en-US" sz="2400"/>
              <a:t> Each market can sustain an optimal number of firms</a:t>
            </a:r>
          </a:p>
          <a:p>
            <a:pPr lvl="1">
              <a:defRPr/>
            </a:pPr>
            <a:r>
              <a:rPr lang="en-US"/>
              <a:t>Trade-off between economies of scale that </a:t>
            </a:r>
            <a:r>
              <a:rPr lang="en-US" err="1"/>
              <a:t>favour</a:t>
            </a:r>
            <a:r>
              <a:rPr lang="en-US"/>
              <a:t> a market with few large firms and consumers’ preference for product choice which </a:t>
            </a:r>
            <a:r>
              <a:rPr lang="en-US" err="1"/>
              <a:t>favours</a:t>
            </a:r>
            <a:r>
              <a:rPr lang="en-US"/>
              <a:t> a market with many small firms.</a:t>
            </a:r>
            <a:endParaRPr lang="en-GB">
              <a:cs typeface="Calibri"/>
            </a:endParaRPr>
          </a:p>
        </p:txBody>
      </p:sp>
    </p:spTree>
    <p:extLst>
      <p:ext uri="{BB962C8B-B14F-4D97-AF65-F5344CB8AC3E}">
        <p14:creationId xmlns:p14="http://schemas.microsoft.com/office/powerpoint/2010/main" val="3273725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27">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7">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7">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10" name="Straight Connector 9">
            <a:extLst>
              <a:ext uri="{FF2B5EF4-FFF2-40B4-BE49-F238E27FC236}">
                <a16:creationId xmlns:a16="http://schemas.microsoft.com/office/drawing/2014/main" id="{D2E961F1-4A28-4A5F-BBD4-6E400E5E6C7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bwMode="white">
          <a:xfrm>
            <a:off x="0" y="272357"/>
            <a:ext cx="12188824" cy="0"/>
          </a:xfrm>
          <a:prstGeom prst="line">
            <a:avLst/>
          </a:prstGeom>
          <a:ln w="508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12" name="Rectangle 11">
            <a:extLst>
              <a:ext uri="{FF2B5EF4-FFF2-40B4-BE49-F238E27FC236}">
                <a16:creationId xmlns:a16="http://schemas.microsoft.com/office/drawing/2014/main" id="{7F57BEA8-497D-4AA8-8A18-BDCD696B25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68596"/>
            <a:ext cx="12192000" cy="1735555"/>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A54187F-3F37-C5AB-2A68-19E000EF32EF}"/>
              </a:ext>
            </a:extLst>
          </p:cNvPr>
          <p:cNvSpPr>
            <a:spLocks noGrp="1"/>
          </p:cNvSpPr>
          <p:nvPr>
            <p:ph type="title"/>
          </p:nvPr>
        </p:nvSpPr>
        <p:spPr>
          <a:xfrm>
            <a:off x="213064" y="489439"/>
            <a:ext cx="11765099" cy="930447"/>
          </a:xfrm>
        </p:spPr>
        <p:txBody>
          <a:bodyPr vert="horz" lIns="91440" tIns="45720" rIns="91440" bIns="45720" rtlCol="0" anchor="b">
            <a:normAutofit/>
          </a:bodyPr>
          <a:lstStyle/>
          <a:p>
            <a:pPr algn="ctr"/>
            <a:r>
              <a:rPr lang="en-US" sz="5400" b="1">
                <a:solidFill>
                  <a:schemeClr val="bg1"/>
                </a:solidFill>
              </a:rPr>
              <a:t>Krugman economy</a:t>
            </a:r>
            <a:endParaRPr lang="en-US" sz="5400" b="1" kern="1200">
              <a:solidFill>
                <a:schemeClr val="bg1"/>
              </a:solidFill>
              <a:latin typeface="+mj-lt"/>
              <a:ea typeface="+mj-ea"/>
              <a:cs typeface="+mj-cs"/>
            </a:endParaRPr>
          </a:p>
        </p:txBody>
      </p:sp>
      <p:cxnSp>
        <p:nvCxnSpPr>
          <p:cNvPr id="14" name="Straight Connector 13">
            <a:extLst>
              <a:ext uri="{FF2B5EF4-FFF2-40B4-BE49-F238E27FC236}">
                <a16:creationId xmlns:a16="http://schemas.microsoft.com/office/drawing/2014/main" id="{A82415D3-DDE5-4D63-8CB3-23A5EC581B2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24400" y="1479733"/>
            <a:ext cx="2743200" cy="0"/>
          </a:xfrm>
          <a:prstGeom prst="line">
            <a:avLst/>
          </a:prstGeom>
          <a:ln w="19050">
            <a:solidFill>
              <a:schemeClr val="bg1">
                <a:alpha val="75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AD7193FB-6AE6-4B3B-8F89-56B55DD63B4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bwMode="white">
          <a:xfrm>
            <a:off x="0" y="2201402"/>
            <a:ext cx="12188824" cy="0"/>
          </a:xfrm>
          <a:prstGeom prst="line">
            <a:avLst/>
          </a:prstGeom>
          <a:ln w="508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Oval 2">
            <a:extLst>
              <a:ext uri="{FF2B5EF4-FFF2-40B4-BE49-F238E27FC236}">
                <a16:creationId xmlns:a16="http://schemas.microsoft.com/office/drawing/2014/main" id="{A65CF7EB-0352-9232-D366-1D66CEE57210}"/>
              </a:ext>
            </a:extLst>
          </p:cNvPr>
          <p:cNvSpPr/>
          <p:nvPr/>
        </p:nvSpPr>
        <p:spPr>
          <a:xfrm>
            <a:off x="2372299" y="3674261"/>
            <a:ext cx="672029" cy="636222"/>
          </a:xfrm>
          <a:prstGeom prst="ellipse">
            <a:avLst/>
          </a:prstGeom>
          <a:solidFill>
            <a:schemeClr val="accent5">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Oval 5">
            <a:extLst>
              <a:ext uri="{FF2B5EF4-FFF2-40B4-BE49-F238E27FC236}">
                <a16:creationId xmlns:a16="http://schemas.microsoft.com/office/drawing/2014/main" id="{8343EB2E-053B-D337-650E-42D1A474C3BF}"/>
              </a:ext>
            </a:extLst>
          </p:cNvPr>
          <p:cNvSpPr/>
          <p:nvPr/>
        </p:nvSpPr>
        <p:spPr>
          <a:xfrm>
            <a:off x="3325257" y="3273066"/>
            <a:ext cx="672029" cy="636222"/>
          </a:xfrm>
          <a:prstGeom prst="ellipse">
            <a:avLst/>
          </a:prstGeom>
          <a:solidFill>
            <a:srgbClr val="17C7D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Oval 6">
            <a:extLst>
              <a:ext uri="{FF2B5EF4-FFF2-40B4-BE49-F238E27FC236}">
                <a16:creationId xmlns:a16="http://schemas.microsoft.com/office/drawing/2014/main" id="{6961B861-6B78-52BF-CF51-57317D7056CE}"/>
              </a:ext>
            </a:extLst>
          </p:cNvPr>
          <p:cNvSpPr/>
          <p:nvPr/>
        </p:nvSpPr>
        <p:spPr>
          <a:xfrm>
            <a:off x="3171021" y="4338487"/>
            <a:ext cx="672029" cy="636222"/>
          </a:xfrm>
          <a:prstGeom prst="ellipse">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Oval 7">
            <a:extLst>
              <a:ext uri="{FF2B5EF4-FFF2-40B4-BE49-F238E27FC236}">
                <a16:creationId xmlns:a16="http://schemas.microsoft.com/office/drawing/2014/main" id="{8E6F8B4F-34C4-BAF7-074A-F8E6EE9AA203}"/>
              </a:ext>
            </a:extLst>
          </p:cNvPr>
          <p:cNvSpPr/>
          <p:nvPr/>
        </p:nvSpPr>
        <p:spPr>
          <a:xfrm>
            <a:off x="8068022" y="3830195"/>
            <a:ext cx="672029" cy="636222"/>
          </a:xfrm>
          <a:prstGeom prst="ellipse">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Oval 8">
            <a:extLst>
              <a:ext uri="{FF2B5EF4-FFF2-40B4-BE49-F238E27FC236}">
                <a16:creationId xmlns:a16="http://schemas.microsoft.com/office/drawing/2014/main" id="{2F8A1741-4C7D-5CE7-6AAE-F95F45A46D43}"/>
              </a:ext>
            </a:extLst>
          </p:cNvPr>
          <p:cNvSpPr/>
          <p:nvPr/>
        </p:nvSpPr>
        <p:spPr>
          <a:xfrm>
            <a:off x="9020980" y="4338487"/>
            <a:ext cx="672029" cy="636222"/>
          </a:xfrm>
          <a:prstGeom prst="ellipse">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Oval 10">
            <a:extLst>
              <a:ext uri="{FF2B5EF4-FFF2-40B4-BE49-F238E27FC236}">
                <a16:creationId xmlns:a16="http://schemas.microsoft.com/office/drawing/2014/main" id="{9B96383B-742D-5F27-988A-82740DF2152D}"/>
              </a:ext>
            </a:extLst>
          </p:cNvPr>
          <p:cNvSpPr/>
          <p:nvPr/>
        </p:nvSpPr>
        <p:spPr>
          <a:xfrm>
            <a:off x="8894287" y="3193973"/>
            <a:ext cx="672029" cy="636222"/>
          </a:xfrm>
          <a:prstGeom prst="ellipse">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Oval 12">
            <a:extLst>
              <a:ext uri="{FF2B5EF4-FFF2-40B4-BE49-F238E27FC236}">
                <a16:creationId xmlns:a16="http://schemas.microsoft.com/office/drawing/2014/main" id="{3B3FA619-4F92-263B-464E-9EC116B2E09C}"/>
              </a:ext>
            </a:extLst>
          </p:cNvPr>
          <p:cNvSpPr/>
          <p:nvPr/>
        </p:nvSpPr>
        <p:spPr>
          <a:xfrm>
            <a:off x="1784733" y="2666082"/>
            <a:ext cx="3040655" cy="2985561"/>
          </a:xfrm>
          <a:prstGeom prst="ellipse">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Oval 14">
            <a:extLst>
              <a:ext uri="{FF2B5EF4-FFF2-40B4-BE49-F238E27FC236}">
                <a16:creationId xmlns:a16="http://schemas.microsoft.com/office/drawing/2014/main" id="{EDB23EF7-9067-A9BE-0504-2E0B51C257C5}"/>
              </a:ext>
            </a:extLst>
          </p:cNvPr>
          <p:cNvSpPr/>
          <p:nvPr/>
        </p:nvSpPr>
        <p:spPr>
          <a:xfrm>
            <a:off x="7467600" y="2732173"/>
            <a:ext cx="3040655" cy="2985561"/>
          </a:xfrm>
          <a:prstGeom prst="ellipse">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TextBox 16">
            <a:extLst>
              <a:ext uri="{FF2B5EF4-FFF2-40B4-BE49-F238E27FC236}">
                <a16:creationId xmlns:a16="http://schemas.microsoft.com/office/drawing/2014/main" id="{D0FED9FF-0923-F73F-2AA6-C23D222F5CBB}"/>
              </a:ext>
            </a:extLst>
          </p:cNvPr>
          <p:cNvSpPr txBox="1"/>
          <p:nvPr/>
        </p:nvSpPr>
        <p:spPr>
          <a:xfrm>
            <a:off x="2757889" y="6015210"/>
            <a:ext cx="1891229" cy="369332"/>
          </a:xfrm>
          <a:prstGeom prst="rect">
            <a:avLst/>
          </a:prstGeom>
          <a:noFill/>
        </p:spPr>
        <p:txBody>
          <a:bodyPr wrap="square" rtlCol="0">
            <a:spAutoFit/>
          </a:bodyPr>
          <a:lstStyle/>
          <a:p>
            <a:r>
              <a:rPr lang="fr-CH"/>
              <a:t>Country A</a:t>
            </a:r>
            <a:endParaRPr lang="en-GB"/>
          </a:p>
        </p:txBody>
      </p:sp>
      <p:sp>
        <p:nvSpPr>
          <p:cNvPr id="18" name="TextBox 17">
            <a:extLst>
              <a:ext uri="{FF2B5EF4-FFF2-40B4-BE49-F238E27FC236}">
                <a16:creationId xmlns:a16="http://schemas.microsoft.com/office/drawing/2014/main" id="{42B3B9A3-F287-CB6A-E16E-D6026F44C89D}"/>
              </a:ext>
            </a:extLst>
          </p:cNvPr>
          <p:cNvSpPr txBox="1"/>
          <p:nvPr/>
        </p:nvSpPr>
        <p:spPr>
          <a:xfrm>
            <a:off x="8620701" y="6017041"/>
            <a:ext cx="1891229" cy="369332"/>
          </a:xfrm>
          <a:prstGeom prst="rect">
            <a:avLst/>
          </a:prstGeom>
          <a:noFill/>
        </p:spPr>
        <p:txBody>
          <a:bodyPr wrap="square" rtlCol="0">
            <a:spAutoFit/>
          </a:bodyPr>
          <a:lstStyle/>
          <a:p>
            <a:r>
              <a:rPr lang="fr-CH"/>
              <a:t>Country B</a:t>
            </a:r>
            <a:endParaRPr lang="en-GB"/>
          </a:p>
        </p:txBody>
      </p:sp>
      <p:sp>
        <p:nvSpPr>
          <p:cNvPr id="19" name="Oval 18">
            <a:extLst>
              <a:ext uri="{FF2B5EF4-FFF2-40B4-BE49-F238E27FC236}">
                <a16:creationId xmlns:a16="http://schemas.microsoft.com/office/drawing/2014/main" id="{9771A42A-56FB-39C8-DDD6-8100ED8853B3}"/>
              </a:ext>
            </a:extLst>
          </p:cNvPr>
          <p:cNvSpPr/>
          <p:nvPr/>
        </p:nvSpPr>
        <p:spPr>
          <a:xfrm>
            <a:off x="4038599" y="3887777"/>
            <a:ext cx="672029" cy="636222"/>
          </a:xfrm>
          <a:prstGeom prst="ellipse">
            <a:avLst/>
          </a:prstGeom>
          <a:solidFill>
            <a:srgbClr val="7044B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Oval 19">
            <a:extLst>
              <a:ext uri="{FF2B5EF4-FFF2-40B4-BE49-F238E27FC236}">
                <a16:creationId xmlns:a16="http://schemas.microsoft.com/office/drawing/2014/main" id="{E3967E66-172B-D559-DBBE-C7ED845D69F4}"/>
              </a:ext>
            </a:extLst>
          </p:cNvPr>
          <p:cNvSpPr/>
          <p:nvPr/>
        </p:nvSpPr>
        <p:spPr>
          <a:xfrm>
            <a:off x="8198391" y="4765724"/>
            <a:ext cx="672029" cy="636222"/>
          </a:xfrm>
          <a:prstGeom prst="ellipse">
            <a:avLst/>
          </a:prstGeom>
          <a:solidFill>
            <a:srgbClr val="F7F10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416810298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10" name="Straight Connector 9">
            <a:extLst>
              <a:ext uri="{FF2B5EF4-FFF2-40B4-BE49-F238E27FC236}">
                <a16:creationId xmlns:a16="http://schemas.microsoft.com/office/drawing/2014/main" id="{D2E961F1-4A28-4A5F-BBD4-6E400E5E6C7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bwMode="white">
          <a:xfrm>
            <a:off x="0" y="272357"/>
            <a:ext cx="12188824" cy="0"/>
          </a:xfrm>
          <a:prstGeom prst="line">
            <a:avLst/>
          </a:prstGeom>
          <a:ln w="508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12" name="Rectangle 11">
            <a:extLst>
              <a:ext uri="{FF2B5EF4-FFF2-40B4-BE49-F238E27FC236}">
                <a16:creationId xmlns:a16="http://schemas.microsoft.com/office/drawing/2014/main" id="{7F57BEA8-497D-4AA8-8A18-BDCD696B25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68596"/>
            <a:ext cx="12192000" cy="1735555"/>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A54187F-3F37-C5AB-2A68-19E000EF32EF}"/>
              </a:ext>
            </a:extLst>
          </p:cNvPr>
          <p:cNvSpPr>
            <a:spLocks noGrp="1"/>
          </p:cNvSpPr>
          <p:nvPr>
            <p:ph type="title"/>
          </p:nvPr>
        </p:nvSpPr>
        <p:spPr>
          <a:xfrm>
            <a:off x="213064" y="489439"/>
            <a:ext cx="11765099" cy="930447"/>
          </a:xfrm>
        </p:spPr>
        <p:txBody>
          <a:bodyPr vert="horz" lIns="91440" tIns="45720" rIns="91440" bIns="45720" rtlCol="0" anchor="b">
            <a:normAutofit/>
          </a:bodyPr>
          <a:lstStyle/>
          <a:p>
            <a:pPr algn="ctr"/>
            <a:r>
              <a:rPr lang="en-US" sz="5400" b="1">
                <a:solidFill>
                  <a:schemeClr val="bg1"/>
                </a:solidFill>
              </a:rPr>
              <a:t>The impact of trade liberalization</a:t>
            </a:r>
            <a:endParaRPr lang="en-US" sz="5400" b="1" kern="1200">
              <a:solidFill>
                <a:schemeClr val="bg1"/>
              </a:solidFill>
              <a:latin typeface="+mj-lt"/>
              <a:ea typeface="+mj-ea"/>
              <a:cs typeface="+mj-cs"/>
            </a:endParaRPr>
          </a:p>
        </p:txBody>
      </p:sp>
      <p:cxnSp>
        <p:nvCxnSpPr>
          <p:cNvPr id="14" name="Straight Connector 13">
            <a:extLst>
              <a:ext uri="{FF2B5EF4-FFF2-40B4-BE49-F238E27FC236}">
                <a16:creationId xmlns:a16="http://schemas.microsoft.com/office/drawing/2014/main" id="{A82415D3-DDE5-4D63-8CB3-23A5EC581B2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24400" y="1479733"/>
            <a:ext cx="2743200" cy="0"/>
          </a:xfrm>
          <a:prstGeom prst="line">
            <a:avLst/>
          </a:prstGeom>
          <a:ln w="19050">
            <a:solidFill>
              <a:schemeClr val="bg1">
                <a:alpha val="75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AD7193FB-6AE6-4B3B-8F89-56B55DD63B4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bwMode="white">
          <a:xfrm>
            <a:off x="0" y="2201402"/>
            <a:ext cx="12188824" cy="0"/>
          </a:xfrm>
          <a:prstGeom prst="line">
            <a:avLst/>
          </a:prstGeom>
          <a:ln w="508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19" name="Oval 18">
            <a:extLst>
              <a:ext uri="{FF2B5EF4-FFF2-40B4-BE49-F238E27FC236}">
                <a16:creationId xmlns:a16="http://schemas.microsoft.com/office/drawing/2014/main" id="{67D6ADFC-AE0B-57F9-29C5-7BE1136D4D1F}"/>
              </a:ext>
            </a:extLst>
          </p:cNvPr>
          <p:cNvSpPr/>
          <p:nvPr/>
        </p:nvSpPr>
        <p:spPr>
          <a:xfrm>
            <a:off x="2017248" y="3358466"/>
            <a:ext cx="1059456" cy="932304"/>
          </a:xfrm>
          <a:prstGeom prst="ellips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Oval 2">
            <a:extLst>
              <a:ext uri="{FF2B5EF4-FFF2-40B4-BE49-F238E27FC236}">
                <a16:creationId xmlns:a16="http://schemas.microsoft.com/office/drawing/2014/main" id="{A65CF7EB-0352-9232-D366-1D66CEE57210}"/>
              </a:ext>
            </a:extLst>
          </p:cNvPr>
          <p:cNvSpPr/>
          <p:nvPr/>
        </p:nvSpPr>
        <p:spPr>
          <a:xfrm>
            <a:off x="2210962" y="3627307"/>
            <a:ext cx="672029" cy="636222"/>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Oval 17">
            <a:extLst>
              <a:ext uri="{FF2B5EF4-FFF2-40B4-BE49-F238E27FC236}">
                <a16:creationId xmlns:a16="http://schemas.microsoft.com/office/drawing/2014/main" id="{F33033A8-8C7F-F7AC-BD0B-51E5BEBB1109}"/>
              </a:ext>
            </a:extLst>
          </p:cNvPr>
          <p:cNvSpPr/>
          <p:nvPr/>
        </p:nvSpPr>
        <p:spPr>
          <a:xfrm>
            <a:off x="2980060" y="4180716"/>
            <a:ext cx="1059456" cy="932304"/>
          </a:xfrm>
          <a:prstGeom prst="ellipse">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Oval 25">
            <a:extLst>
              <a:ext uri="{FF2B5EF4-FFF2-40B4-BE49-F238E27FC236}">
                <a16:creationId xmlns:a16="http://schemas.microsoft.com/office/drawing/2014/main" id="{C4B93430-A019-0336-77B0-B7297954123D}"/>
              </a:ext>
            </a:extLst>
          </p:cNvPr>
          <p:cNvSpPr/>
          <p:nvPr/>
        </p:nvSpPr>
        <p:spPr>
          <a:xfrm>
            <a:off x="8461395" y="4701738"/>
            <a:ext cx="1059456" cy="932304"/>
          </a:xfrm>
          <a:prstGeom prst="ellipse">
            <a:avLst/>
          </a:prstGeom>
          <a:solidFill>
            <a:srgbClr val="FCFAB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Oval 6">
            <a:extLst>
              <a:ext uri="{FF2B5EF4-FFF2-40B4-BE49-F238E27FC236}">
                <a16:creationId xmlns:a16="http://schemas.microsoft.com/office/drawing/2014/main" id="{6961B861-6B78-52BF-CF51-57317D7056CE}"/>
              </a:ext>
            </a:extLst>
          </p:cNvPr>
          <p:cNvSpPr/>
          <p:nvPr/>
        </p:nvSpPr>
        <p:spPr>
          <a:xfrm>
            <a:off x="3182117" y="4463091"/>
            <a:ext cx="672029" cy="636222"/>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Oval 19">
            <a:extLst>
              <a:ext uri="{FF2B5EF4-FFF2-40B4-BE49-F238E27FC236}">
                <a16:creationId xmlns:a16="http://schemas.microsoft.com/office/drawing/2014/main" id="{11087576-F934-2086-0A7B-9D1C8B907738}"/>
              </a:ext>
            </a:extLst>
          </p:cNvPr>
          <p:cNvSpPr/>
          <p:nvPr/>
        </p:nvSpPr>
        <p:spPr>
          <a:xfrm>
            <a:off x="7743146" y="3603542"/>
            <a:ext cx="1059456" cy="932304"/>
          </a:xfrm>
          <a:prstGeom prst="ellipse">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Oval 4">
            <a:extLst>
              <a:ext uri="{FF2B5EF4-FFF2-40B4-BE49-F238E27FC236}">
                <a16:creationId xmlns:a16="http://schemas.microsoft.com/office/drawing/2014/main" id="{63B8D375-8591-5097-5C3C-4D6EACBC85DB}"/>
              </a:ext>
            </a:extLst>
          </p:cNvPr>
          <p:cNvSpPr/>
          <p:nvPr/>
        </p:nvSpPr>
        <p:spPr>
          <a:xfrm>
            <a:off x="3382942" y="2919485"/>
            <a:ext cx="1059456" cy="932304"/>
          </a:xfrm>
          <a:prstGeom prst="ellipse">
            <a:avLst/>
          </a:prstGeom>
          <a:solidFill>
            <a:srgbClr val="9DEBF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Oval 7">
            <a:extLst>
              <a:ext uri="{FF2B5EF4-FFF2-40B4-BE49-F238E27FC236}">
                <a16:creationId xmlns:a16="http://schemas.microsoft.com/office/drawing/2014/main" id="{8E6F8B4F-34C4-BAF7-074A-F8E6EE9AA203}"/>
              </a:ext>
            </a:extLst>
          </p:cNvPr>
          <p:cNvSpPr/>
          <p:nvPr/>
        </p:nvSpPr>
        <p:spPr>
          <a:xfrm>
            <a:off x="8068022" y="3830195"/>
            <a:ext cx="672029" cy="636222"/>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Oval 5">
            <a:extLst>
              <a:ext uri="{FF2B5EF4-FFF2-40B4-BE49-F238E27FC236}">
                <a16:creationId xmlns:a16="http://schemas.microsoft.com/office/drawing/2014/main" id="{8343EB2E-053B-D337-650E-42D1A474C3BF}"/>
              </a:ext>
            </a:extLst>
          </p:cNvPr>
          <p:cNvSpPr/>
          <p:nvPr/>
        </p:nvSpPr>
        <p:spPr>
          <a:xfrm>
            <a:off x="3576656" y="3182780"/>
            <a:ext cx="672029" cy="636222"/>
          </a:xfrm>
          <a:prstGeom prst="ellipse">
            <a:avLst/>
          </a:prstGeom>
          <a:solidFill>
            <a:srgbClr val="17C7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Oval 20">
            <a:extLst>
              <a:ext uri="{FF2B5EF4-FFF2-40B4-BE49-F238E27FC236}">
                <a16:creationId xmlns:a16="http://schemas.microsoft.com/office/drawing/2014/main" id="{647CD4A4-59D6-12B1-6A69-8A2907720B79}"/>
              </a:ext>
            </a:extLst>
          </p:cNvPr>
          <p:cNvSpPr/>
          <p:nvPr/>
        </p:nvSpPr>
        <p:spPr>
          <a:xfrm>
            <a:off x="8865152" y="2986007"/>
            <a:ext cx="1059456" cy="932304"/>
          </a:xfrm>
          <a:prstGeom prst="ellipse">
            <a:avLst/>
          </a:prstGeom>
          <a:solidFill>
            <a:srgbClr val="FF858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Oval 10">
            <a:extLst>
              <a:ext uri="{FF2B5EF4-FFF2-40B4-BE49-F238E27FC236}">
                <a16:creationId xmlns:a16="http://schemas.microsoft.com/office/drawing/2014/main" id="{9B96383B-742D-5F27-988A-82740DF2152D}"/>
              </a:ext>
            </a:extLst>
          </p:cNvPr>
          <p:cNvSpPr/>
          <p:nvPr/>
        </p:nvSpPr>
        <p:spPr>
          <a:xfrm>
            <a:off x="8931865" y="3193973"/>
            <a:ext cx="672029" cy="636222"/>
          </a:xfrm>
          <a:prstGeom prst="ellipse">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extLst>
              <a:ext uri="{FF2B5EF4-FFF2-40B4-BE49-F238E27FC236}">
                <a16:creationId xmlns:a16="http://schemas.microsoft.com/office/drawing/2014/main" id="{06928013-4A61-97FE-792C-05155CC705DD}"/>
              </a:ext>
            </a:extLst>
          </p:cNvPr>
          <p:cNvSpPr txBox="1"/>
          <p:nvPr/>
        </p:nvSpPr>
        <p:spPr>
          <a:xfrm>
            <a:off x="5111827" y="5905042"/>
            <a:ext cx="2412691" cy="430887"/>
          </a:xfrm>
          <a:prstGeom prst="rect">
            <a:avLst/>
          </a:prstGeom>
          <a:noFill/>
        </p:spPr>
        <p:txBody>
          <a:bodyPr wrap="square" rtlCol="0">
            <a:spAutoFit/>
          </a:bodyPr>
          <a:lstStyle/>
          <a:p>
            <a:r>
              <a:rPr lang="fr-CH" sz="2200"/>
              <a:t>Integrated </a:t>
            </a:r>
            <a:r>
              <a:rPr lang="fr-CH" sz="2200" err="1"/>
              <a:t>market</a:t>
            </a:r>
            <a:endParaRPr lang="en-GB" sz="2200"/>
          </a:p>
        </p:txBody>
      </p:sp>
      <p:sp>
        <p:nvSpPr>
          <p:cNvPr id="25" name="Oval 24">
            <a:extLst>
              <a:ext uri="{FF2B5EF4-FFF2-40B4-BE49-F238E27FC236}">
                <a16:creationId xmlns:a16="http://schemas.microsoft.com/office/drawing/2014/main" id="{535DA7BF-DFEA-6B43-65F9-EAADB7F12A34}"/>
              </a:ext>
            </a:extLst>
          </p:cNvPr>
          <p:cNvSpPr/>
          <p:nvPr/>
        </p:nvSpPr>
        <p:spPr>
          <a:xfrm>
            <a:off x="8679338" y="4740574"/>
            <a:ext cx="672029" cy="636222"/>
          </a:xfrm>
          <a:prstGeom prst="ellipse">
            <a:avLst/>
          </a:prstGeom>
          <a:solidFill>
            <a:srgbClr val="F7F10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Oval 26">
            <a:extLst>
              <a:ext uri="{FF2B5EF4-FFF2-40B4-BE49-F238E27FC236}">
                <a16:creationId xmlns:a16="http://schemas.microsoft.com/office/drawing/2014/main" id="{2BFF5BED-5623-8FB6-FB15-6DC02D8D0C36}"/>
              </a:ext>
            </a:extLst>
          </p:cNvPr>
          <p:cNvSpPr/>
          <p:nvPr/>
        </p:nvSpPr>
        <p:spPr>
          <a:xfrm>
            <a:off x="1707614" y="2544896"/>
            <a:ext cx="3404213" cy="3360146"/>
          </a:xfrm>
          <a:prstGeom prst="ellipse">
            <a:avLst/>
          </a:prstGeom>
          <a:noFill/>
          <a:ln>
            <a:solidFill>
              <a:schemeClr val="accent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Oval 27">
            <a:extLst>
              <a:ext uri="{FF2B5EF4-FFF2-40B4-BE49-F238E27FC236}">
                <a16:creationId xmlns:a16="http://schemas.microsoft.com/office/drawing/2014/main" id="{AA941553-93D5-F203-84C2-2A2A2571685C}"/>
              </a:ext>
            </a:extLst>
          </p:cNvPr>
          <p:cNvSpPr/>
          <p:nvPr/>
        </p:nvSpPr>
        <p:spPr>
          <a:xfrm>
            <a:off x="7282150" y="2622015"/>
            <a:ext cx="3404212" cy="3283028"/>
          </a:xfrm>
          <a:prstGeom prst="ellipse">
            <a:avLst/>
          </a:prstGeom>
          <a:noFill/>
          <a:ln>
            <a:solidFill>
              <a:schemeClr val="accent2"/>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Arrow: Right 28">
            <a:extLst>
              <a:ext uri="{FF2B5EF4-FFF2-40B4-BE49-F238E27FC236}">
                <a16:creationId xmlns:a16="http://schemas.microsoft.com/office/drawing/2014/main" id="{03C13067-7738-E392-6DF0-D0E9E802A79A}"/>
              </a:ext>
            </a:extLst>
          </p:cNvPr>
          <p:cNvSpPr/>
          <p:nvPr/>
        </p:nvSpPr>
        <p:spPr>
          <a:xfrm>
            <a:off x="3827440" y="4763317"/>
            <a:ext cx="537991" cy="171972"/>
          </a:xfrm>
          <a:prstGeom prst="rightArrow">
            <a:avLst>
              <a:gd name="adj1" fmla="val 21519"/>
              <a:gd name="adj2" fmla="val 106963"/>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Arrow: Right 29">
            <a:extLst>
              <a:ext uri="{FF2B5EF4-FFF2-40B4-BE49-F238E27FC236}">
                <a16:creationId xmlns:a16="http://schemas.microsoft.com/office/drawing/2014/main" id="{575526FA-0B4A-9753-1AC2-45E8C58FB43E}"/>
              </a:ext>
            </a:extLst>
          </p:cNvPr>
          <p:cNvSpPr/>
          <p:nvPr/>
        </p:nvSpPr>
        <p:spPr>
          <a:xfrm rot="16200000">
            <a:off x="3249135" y="4096979"/>
            <a:ext cx="537991" cy="171972"/>
          </a:xfrm>
          <a:prstGeom prst="rightArrow">
            <a:avLst>
              <a:gd name="adj1" fmla="val 21519"/>
              <a:gd name="adj2" fmla="val 106963"/>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Arrow: Right 30">
            <a:extLst>
              <a:ext uri="{FF2B5EF4-FFF2-40B4-BE49-F238E27FC236}">
                <a16:creationId xmlns:a16="http://schemas.microsoft.com/office/drawing/2014/main" id="{59AB75A9-E240-A0A5-08A9-075C5870C85A}"/>
              </a:ext>
            </a:extLst>
          </p:cNvPr>
          <p:cNvSpPr/>
          <p:nvPr/>
        </p:nvSpPr>
        <p:spPr>
          <a:xfrm rot="5400000">
            <a:off x="3249135" y="5279060"/>
            <a:ext cx="537991" cy="171972"/>
          </a:xfrm>
          <a:prstGeom prst="rightArrow">
            <a:avLst>
              <a:gd name="adj1" fmla="val 21519"/>
              <a:gd name="adj2" fmla="val 106963"/>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Arrow: Right 31">
            <a:extLst>
              <a:ext uri="{FF2B5EF4-FFF2-40B4-BE49-F238E27FC236}">
                <a16:creationId xmlns:a16="http://schemas.microsoft.com/office/drawing/2014/main" id="{0AEC8C14-B294-AF07-BFBA-EECC9E9BEBBC}"/>
              </a:ext>
            </a:extLst>
          </p:cNvPr>
          <p:cNvSpPr/>
          <p:nvPr/>
        </p:nvSpPr>
        <p:spPr>
          <a:xfrm rot="10800000">
            <a:off x="2633030" y="4791273"/>
            <a:ext cx="537991" cy="171972"/>
          </a:xfrm>
          <a:prstGeom prst="rightArrow">
            <a:avLst>
              <a:gd name="adj1" fmla="val 21519"/>
              <a:gd name="adj2" fmla="val 106963"/>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Rectangle: Rounded Corners 32">
            <a:extLst>
              <a:ext uri="{FF2B5EF4-FFF2-40B4-BE49-F238E27FC236}">
                <a16:creationId xmlns:a16="http://schemas.microsoft.com/office/drawing/2014/main" id="{77702519-D4C0-454A-0539-C2059347CF5C}"/>
              </a:ext>
            </a:extLst>
          </p:cNvPr>
          <p:cNvSpPr/>
          <p:nvPr/>
        </p:nvSpPr>
        <p:spPr>
          <a:xfrm>
            <a:off x="1280372" y="2412697"/>
            <a:ext cx="10190602" cy="4263526"/>
          </a:xfrm>
          <a:prstGeom prst="roundRect">
            <a:avLst/>
          </a:prstGeom>
          <a:no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Arrow: Right 33">
            <a:extLst>
              <a:ext uri="{FF2B5EF4-FFF2-40B4-BE49-F238E27FC236}">
                <a16:creationId xmlns:a16="http://schemas.microsoft.com/office/drawing/2014/main" id="{A881829F-65B0-62D4-B2A7-BEFCE8FB8000}"/>
              </a:ext>
            </a:extLst>
          </p:cNvPr>
          <p:cNvSpPr/>
          <p:nvPr/>
        </p:nvSpPr>
        <p:spPr>
          <a:xfrm>
            <a:off x="8746356" y="4047768"/>
            <a:ext cx="537991" cy="171972"/>
          </a:xfrm>
          <a:prstGeom prst="rightArrow">
            <a:avLst>
              <a:gd name="adj1" fmla="val 21519"/>
              <a:gd name="adj2" fmla="val 106963"/>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6" name="Arrow: Right 35">
            <a:extLst>
              <a:ext uri="{FF2B5EF4-FFF2-40B4-BE49-F238E27FC236}">
                <a16:creationId xmlns:a16="http://schemas.microsoft.com/office/drawing/2014/main" id="{4203B139-1AC9-DD35-5DBF-DF44BC213EAD}"/>
              </a:ext>
            </a:extLst>
          </p:cNvPr>
          <p:cNvSpPr/>
          <p:nvPr/>
        </p:nvSpPr>
        <p:spPr>
          <a:xfrm rot="5400000">
            <a:off x="8135040" y="4708292"/>
            <a:ext cx="537991" cy="171972"/>
          </a:xfrm>
          <a:prstGeom prst="rightArrow">
            <a:avLst>
              <a:gd name="adj1" fmla="val 21519"/>
              <a:gd name="adj2" fmla="val 106963"/>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7" name="Arrow: Right 36">
            <a:extLst>
              <a:ext uri="{FF2B5EF4-FFF2-40B4-BE49-F238E27FC236}">
                <a16:creationId xmlns:a16="http://schemas.microsoft.com/office/drawing/2014/main" id="{3E9AA030-BB30-5785-3545-593AD52AFBB8}"/>
              </a:ext>
            </a:extLst>
          </p:cNvPr>
          <p:cNvSpPr/>
          <p:nvPr/>
        </p:nvSpPr>
        <p:spPr>
          <a:xfrm rot="10800000">
            <a:off x="7525916" y="4043250"/>
            <a:ext cx="537991" cy="171972"/>
          </a:xfrm>
          <a:prstGeom prst="rightArrow">
            <a:avLst>
              <a:gd name="adj1" fmla="val 21519"/>
              <a:gd name="adj2" fmla="val 106963"/>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8" name="Arrow: Right 37">
            <a:extLst>
              <a:ext uri="{FF2B5EF4-FFF2-40B4-BE49-F238E27FC236}">
                <a16:creationId xmlns:a16="http://schemas.microsoft.com/office/drawing/2014/main" id="{8E72E769-EF26-32A6-1E3F-E524E98C3D53}"/>
              </a:ext>
            </a:extLst>
          </p:cNvPr>
          <p:cNvSpPr/>
          <p:nvPr/>
        </p:nvSpPr>
        <p:spPr>
          <a:xfrm rot="16200000">
            <a:off x="8135041" y="3447136"/>
            <a:ext cx="537991" cy="171972"/>
          </a:xfrm>
          <a:prstGeom prst="rightArrow">
            <a:avLst>
              <a:gd name="adj1" fmla="val 21519"/>
              <a:gd name="adj2" fmla="val 106963"/>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417909692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10" name="Straight Connector 9">
            <a:extLst>
              <a:ext uri="{FF2B5EF4-FFF2-40B4-BE49-F238E27FC236}">
                <a16:creationId xmlns:a16="http://schemas.microsoft.com/office/drawing/2014/main" id="{D2E961F1-4A28-4A5F-BBD4-6E400E5E6C7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bwMode="white">
          <a:xfrm>
            <a:off x="0" y="272357"/>
            <a:ext cx="12188824" cy="0"/>
          </a:xfrm>
          <a:prstGeom prst="line">
            <a:avLst/>
          </a:prstGeom>
          <a:ln w="508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12" name="Rectangle 11">
            <a:extLst>
              <a:ext uri="{FF2B5EF4-FFF2-40B4-BE49-F238E27FC236}">
                <a16:creationId xmlns:a16="http://schemas.microsoft.com/office/drawing/2014/main" id="{7F57BEA8-497D-4AA8-8A18-BDCD696B25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68596"/>
            <a:ext cx="12192000" cy="1735555"/>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A54187F-3F37-C5AB-2A68-19E000EF32EF}"/>
              </a:ext>
            </a:extLst>
          </p:cNvPr>
          <p:cNvSpPr>
            <a:spLocks noGrp="1"/>
          </p:cNvSpPr>
          <p:nvPr>
            <p:ph type="title"/>
          </p:nvPr>
        </p:nvSpPr>
        <p:spPr>
          <a:xfrm>
            <a:off x="213064" y="489439"/>
            <a:ext cx="11765099" cy="930447"/>
          </a:xfrm>
        </p:spPr>
        <p:txBody>
          <a:bodyPr vert="horz" lIns="91440" tIns="45720" rIns="91440" bIns="45720" rtlCol="0" anchor="b">
            <a:normAutofit fontScale="90000"/>
          </a:bodyPr>
          <a:lstStyle/>
          <a:p>
            <a:pPr algn="ctr"/>
            <a:r>
              <a:rPr lang="en-US" sz="5400" b="1" kern="1200">
                <a:solidFill>
                  <a:schemeClr val="bg1"/>
                </a:solidFill>
                <a:latin typeface="+mj-lt"/>
                <a:ea typeface="+mj-ea"/>
                <a:cs typeface="+mj-cs"/>
              </a:rPr>
              <a:t>Gains from trade between similar countries</a:t>
            </a:r>
          </a:p>
        </p:txBody>
      </p:sp>
      <p:cxnSp>
        <p:nvCxnSpPr>
          <p:cNvPr id="14" name="Straight Connector 13">
            <a:extLst>
              <a:ext uri="{FF2B5EF4-FFF2-40B4-BE49-F238E27FC236}">
                <a16:creationId xmlns:a16="http://schemas.microsoft.com/office/drawing/2014/main" id="{A82415D3-DDE5-4D63-8CB3-23A5EC581B2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24400" y="1479733"/>
            <a:ext cx="2743200" cy="0"/>
          </a:xfrm>
          <a:prstGeom prst="line">
            <a:avLst/>
          </a:prstGeom>
          <a:ln w="19050">
            <a:solidFill>
              <a:schemeClr val="bg1">
                <a:alpha val="75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AD7193FB-6AE6-4B3B-8F89-56B55DD63B4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bwMode="white">
          <a:xfrm>
            <a:off x="0" y="2201402"/>
            <a:ext cx="12188824" cy="0"/>
          </a:xfrm>
          <a:prstGeom prst="line">
            <a:avLst/>
          </a:prstGeom>
          <a:ln w="508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27" name="Content Placeholder 6">
            <a:extLst>
              <a:ext uri="{FF2B5EF4-FFF2-40B4-BE49-F238E27FC236}">
                <a16:creationId xmlns:a16="http://schemas.microsoft.com/office/drawing/2014/main" id="{28DE1720-616A-494C-8355-5FCC823F3DF9}"/>
              </a:ext>
            </a:extLst>
          </p:cNvPr>
          <p:cNvSpPr>
            <a:spLocks noGrp="1"/>
          </p:cNvSpPr>
          <p:nvPr>
            <p:ph idx="1"/>
          </p:nvPr>
        </p:nvSpPr>
        <p:spPr>
          <a:xfrm>
            <a:off x="713678" y="2631687"/>
            <a:ext cx="10640122" cy="3545275"/>
          </a:xfrm>
        </p:spPr>
        <p:txBody>
          <a:bodyPr vert="horz" lIns="91440" tIns="45720" rIns="91440" bIns="45720" rtlCol="0" anchor="t">
            <a:noAutofit/>
          </a:bodyPr>
          <a:lstStyle/>
          <a:p>
            <a:pPr eaLnBrk="1" hangingPunct="1"/>
            <a:r>
              <a:rPr lang="en-GB" altLang="de-DE" sz="2400"/>
              <a:t>Consumers have </a:t>
            </a:r>
            <a:r>
              <a:rPr lang="en-GB" altLang="de-DE" sz="2400">
                <a:solidFill>
                  <a:srgbClr val="0000FF"/>
                </a:solidFill>
              </a:rPr>
              <a:t>wider product choice </a:t>
            </a:r>
            <a:r>
              <a:rPr lang="en-GB" altLang="de-DE" sz="2400"/>
              <a:t>and become </a:t>
            </a:r>
            <a:r>
              <a:rPr lang="en-GB" altLang="de-DE" sz="2400">
                <a:solidFill>
                  <a:srgbClr val="0000FF"/>
                </a:solidFill>
              </a:rPr>
              <a:t>more price sensitive</a:t>
            </a:r>
            <a:r>
              <a:rPr lang="en-GB" altLang="de-DE" sz="2400">
                <a:cs typeface="Calibri"/>
              </a:rPr>
              <a:t>.</a:t>
            </a:r>
          </a:p>
          <a:p>
            <a:r>
              <a:rPr lang="en-US" altLang="de-DE" sz="2400"/>
              <a:t>Each firm has access to additional markets which allows it to exploit economies of scale and </a:t>
            </a:r>
            <a:r>
              <a:rPr lang="en-US" altLang="de-DE" sz="2400">
                <a:solidFill>
                  <a:srgbClr val="0000FF"/>
                </a:solidFill>
              </a:rPr>
              <a:t>reduce average costs </a:t>
            </a:r>
          </a:p>
          <a:p>
            <a:r>
              <a:rPr lang="en-GB" altLang="de-DE" sz="2400">
                <a:cs typeface="Calibri"/>
              </a:rPr>
              <a:t>The increased competition drives some firms out of the market while others expand </a:t>
            </a:r>
          </a:p>
          <a:p>
            <a:pPr eaLnBrk="1" hangingPunct="1"/>
            <a:endParaRPr lang="en-GB" sz="2400">
              <a:cs typeface="Calibri"/>
            </a:endParaRPr>
          </a:p>
          <a:p>
            <a:pPr marL="0" indent="0" algn="ctr">
              <a:buNone/>
            </a:pPr>
            <a:r>
              <a:rPr lang="en-GB" altLang="de-DE" sz="2400" i="1">
                <a:solidFill>
                  <a:srgbClr val="0000FF"/>
                </a:solidFill>
                <a:latin typeface="Cambria" panose="02040503050406030204" pitchFamily="18" charset="0"/>
                <a:ea typeface="Cambria" panose="02040503050406030204" pitchFamily="18" charset="0"/>
              </a:rPr>
              <a:t>Consumers have wider product choice at lower prices</a:t>
            </a:r>
            <a:endParaRPr lang="en-GB" altLang="de-DE" sz="2400">
              <a:cs typeface="Calibri"/>
            </a:endParaRPr>
          </a:p>
        </p:txBody>
      </p:sp>
    </p:spTree>
    <p:extLst>
      <p:ext uri="{BB962C8B-B14F-4D97-AF65-F5344CB8AC3E}">
        <p14:creationId xmlns:p14="http://schemas.microsoft.com/office/powerpoint/2010/main" val="118354140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3896A03-3945-419A-B66B-4EE266EDD1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 y="0"/>
            <a:ext cx="6083447" cy="6858001"/>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9E07938-0643-E5FF-0BC5-653038D297D4}"/>
              </a:ext>
            </a:extLst>
          </p:cNvPr>
          <p:cNvSpPr>
            <a:spLocks noGrp="1"/>
          </p:cNvSpPr>
          <p:nvPr>
            <p:ph type="title"/>
          </p:nvPr>
        </p:nvSpPr>
        <p:spPr>
          <a:xfrm>
            <a:off x="1155558" y="637762"/>
            <a:ext cx="4284397" cy="5576770"/>
          </a:xfrm>
        </p:spPr>
        <p:txBody>
          <a:bodyPr vert="horz" lIns="91440" tIns="45720" rIns="91440" bIns="45720" rtlCol="0" anchor="ctr">
            <a:normAutofit/>
          </a:bodyPr>
          <a:lstStyle/>
          <a:p>
            <a:r>
              <a:rPr lang="en-US" altLang="de-DE" sz="6100" b="1" kern="1200">
                <a:solidFill>
                  <a:schemeClr val="bg1"/>
                </a:solidFill>
                <a:latin typeface="+mj-lt"/>
                <a:ea typeface="+mj-ea"/>
                <a:cs typeface="+mj-cs"/>
              </a:rPr>
              <a:t>Why do only some firms export?</a:t>
            </a:r>
            <a:br>
              <a:rPr lang="en-US" altLang="de-DE" sz="6100" b="1" kern="1200">
                <a:solidFill>
                  <a:schemeClr val="bg1"/>
                </a:solidFill>
                <a:latin typeface="+mj-lt"/>
                <a:ea typeface="+mj-ea"/>
                <a:cs typeface="+mj-cs"/>
              </a:rPr>
            </a:br>
            <a:br>
              <a:rPr lang="en-US" altLang="de-DE" sz="6100" b="1" kern="1200">
                <a:solidFill>
                  <a:schemeClr val="bg1"/>
                </a:solidFill>
                <a:latin typeface="+mj-lt"/>
                <a:ea typeface="+mj-ea"/>
                <a:cs typeface="+mj-cs"/>
              </a:rPr>
            </a:br>
            <a:br>
              <a:rPr lang="en-US" altLang="de-DE" sz="6100" b="1" kern="1200">
                <a:solidFill>
                  <a:schemeClr val="bg1"/>
                </a:solidFill>
                <a:latin typeface="+mj-lt"/>
                <a:ea typeface="+mj-ea"/>
                <a:cs typeface="+mj-cs"/>
              </a:rPr>
            </a:br>
            <a:endParaRPr lang="en-US" sz="6100" kern="1200">
              <a:solidFill>
                <a:schemeClr val="bg1"/>
              </a:solidFill>
              <a:latin typeface="+mj-lt"/>
              <a:ea typeface="+mj-ea"/>
              <a:cs typeface="+mj-cs"/>
            </a:endParaRPr>
          </a:p>
        </p:txBody>
      </p:sp>
      <p:sp>
        <p:nvSpPr>
          <p:cNvPr id="10" name="Rectangle 9">
            <a:extLst>
              <a:ext uri="{FF2B5EF4-FFF2-40B4-BE49-F238E27FC236}">
                <a16:creationId xmlns:a16="http://schemas.microsoft.com/office/drawing/2014/main" id="{B34F5AD2-EDBD-4BBD-A55C-EAFFD0C709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96000" y="0"/>
            <a:ext cx="6095990" cy="685800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A75CB8EE-21DA-5A1D-5A0E-813D103731AA}"/>
              </a:ext>
            </a:extLst>
          </p:cNvPr>
          <p:cNvSpPr>
            <a:spLocks noGrp="1"/>
          </p:cNvSpPr>
          <p:nvPr>
            <p:ph idx="1"/>
          </p:nvPr>
        </p:nvSpPr>
        <p:spPr>
          <a:xfrm>
            <a:off x="6389649" y="234176"/>
            <a:ext cx="5174165" cy="4675176"/>
          </a:xfrm>
        </p:spPr>
        <p:txBody>
          <a:bodyPr vert="horz" lIns="91440" tIns="45720" rIns="91440" bIns="45720" rtlCol="0" anchor="ctr">
            <a:normAutofit/>
          </a:bodyPr>
          <a:lstStyle/>
          <a:p>
            <a:pPr marL="0" indent="0" algn="ctr">
              <a:buNone/>
            </a:pPr>
            <a:r>
              <a:rPr lang="en-GB" altLang="en-US" sz="4000"/>
              <a:t>The Melitz Model</a:t>
            </a:r>
          </a:p>
          <a:p>
            <a:pPr marL="0" indent="0" algn="ctr">
              <a:buNone/>
            </a:pPr>
            <a:endParaRPr lang="en-GB" altLang="en-US" sz="4000"/>
          </a:p>
          <a:p>
            <a:pPr marL="0" indent="0" algn="ctr">
              <a:buNone/>
            </a:pPr>
            <a:r>
              <a:rPr lang="en-GB" altLang="de-DE"/>
              <a:t>Trade liberalization allows the most productive firms to expand while it forces the least productive firms to exit</a:t>
            </a:r>
            <a:endParaRPr lang="en-US" kern="1200">
              <a:solidFill>
                <a:schemeClr val="tx1"/>
              </a:solidFill>
              <a:latin typeface="+mn-lt"/>
              <a:ea typeface="+mn-ea"/>
              <a:cs typeface="+mn-cs"/>
            </a:endParaRPr>
          </a:p>
          <a:p>
            <a:pPr marL="0" indent="0" algn="ctr">
              <a:buNone/>
            </a:pPr>
            <a:endParaRPr lang="en-US" kern="1200">
              <a:solidFill>
                <a:schemeClr val="tx1"/>
              </a:solidFill>
              <a:latin typeface="+mn-lt"/>
              <a:ea typeface="+mn-ea"/>
              <a:cs typeface="+mn-cs"/>
            </a:endParaRPr>
          </a:p>
        </p:txBody>
      </p:sp>
      <p:sp>
        <p:nvSpPr>
          <p:cNvPr id="11" name="Title 1">
            <a:extLst>
              <a:ext uri="{FF2B5EF4-FFF2-40B4-BE49-F238E27FC236}">
                <a16:creationId xmlns:a16="http://schemas.microsoft.com/office/drawing/2014/main" id="{F087F433-7E7B-4F06-95C5-82EF76BB9366}"/>
              </a:ext>
            </a:extLst>
          </p:cNvPr>
          <p:cNvSpPr txBox="1">
            <a:spLocks/>
          </p:cNvSpPr>
          <p:nvPr/>
        </p:nvSpPr>
        <p:spPr>
          <a:xfrm>
            <a:off x="9399179" y="4390879"/>
            <a:ext cx="2309329" cy="2143735"/>
          </a:xfrm>
          <a:prstGeom prst="ellipse">
            <a:avLst/>
          </a:prstGeom>
          <a:solidFill>
            <a:srgbClr val="262626"/>
          </a:solidFill>
          <a:ln w="174625" cmpd="thinThick">
            <a:solidFill>
              <a:srgbClr val="262626"/>
            </a:solidFill>
          </a:ln>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en-US" sz="2600" b="1">
              <a:solidFill>
                <a:srgbClr val="FFFFFF"/>
              </a:solidFill>
            </a:endParaRPr>
          </a:p>
        </p:txBody>
      </p:sp>
      <p:pic>
        <p:nvPicPr>
          <p:cNvPr id="5" name="Picture 4" descr="A person wearing glasses&#10;&#10;Description automatically generated with low confidence">
            <a:extLst>
              <a:ext uri="{FF2B5EF4-FFF2-40B4-BE49-F238E27FC236}">
                <a16:creationId xmlns:a16="http://schemas.microsoft.com/office/drawing/2014/main" id="{3BD4D95E-1450-448B-A2DC-E7BAC3606D1C}"/>
              </a:ext>
            </a:extLst>
          </p:cNvPr>
          <p:cNvPicPr>
            <a:picLocks noChangeAspect="1"/>
          </p:cNvPicPr>
          <p:nvPr/>
        </p:nvPicPr>
        <p:blipFill rotWithShape="1">
          <a:blip r:embed="rId3">
            <a:extLst>
              <a:ext uri="{28A0092B-C50C-407E-A947-70E740481C1C}">
                <a14:useLocalDpi xmlns:a14="http://schemas.microsoft.com/office/drawing/2010/main" val="0"/>
              </a:ext>
            </a:extLst>
          </a:blip>
          <a:srcRect b="30816"/>
          <a:stretch/>
        </p:blipFill>
        <p:spPr>
          <a:xfrm>
            <a:off x="9650027" y="4603750"/>
            <a:ext cx="1775533" cy="1719735"/>
          </a:xfrm>
          <a:prstGeom prst="ellipse">
            <a:avLst/>
          </a:prstGeom>
          <a:ln w="63500" cap="rnd">
            <a:no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extLst>
      <p:ext uri="{BB962C8B-B14F-4D97-AF65-F5344CB8AC3E}">
        <p14:creationId xmlns:p14="http://schemas.microsoft.com/office/powerpoint/2010/main" val="286546126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10" name="Straight Connector 9">
            <a:extLst>
              <a:ext uri="{FF2B5EF4-FFF2-40B4-BE49-F238E27FC236}">
                <a16:creationId xmlns:a16="http://schemas.microsoft.com/office/drawing/2014/main" id="{D2E961F1-4A28-4A5F-BBD4-6E400E5E6C7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bwMode="white">
          <a:xfrm>
            <a:off x="0" y="272357"/>
            <a:ext cx="12188824" cy="0"/>
          </a:xfrm>
          <a:prstGeom prst="line">
            <a:avLst/>
          </a:prstGeom>
          <a:ln w="508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12" name="Rectangle 11">
            <a:extLst>
              <a:ext uri="{FF2B5EF4-FFF2-40B4-BE49-F238E27FC236}">
                <a16:creationId xmlns:a16="http://schemas.microsoft.com/office/drawing/2014/main" id="{7F57BEA8-497D-4AA8-8A18-BDCD696B25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68596"/>
            <a:ext cx="12192000" cy="1735555"/>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A54187F-3F37-C5AB-2A68-19E000EF32EF}"/>
              </a:ext>
            </a:extLst>
          </p:cNvPr>
          <p:cNvSpPr>
            <a:spLocks noGrp="1"/>
          </p:cNvSpPr>
          <p:nvPr>
            <p:ph type="title"/>
          </p:nvPr>
        </p:nvSpPr>
        <p:spPr>
          <a:xfrm>
            <a:off x="213064" y="489439"/>
            <a:ext cx="11765099" cy="930447"/>
          </a:xfrm>
        </p:spPr>
        <p:txBody>
          <a:bodyPr vert="horz" lIns="91440" tIns="45720" rIns="91440" bIns="45720" rtlCol="0" anchor="b">
            <a:normAutofit/>
          </a:bodyPr>
          <a:lstStyle/>
          <a:p>
            <a:pPr algn="ctr"/>
            <a:r>
              <a:rPr lang="en-US" sz="5400" b="1" kern="1200">
                <a:solidFill>
                  <a:schemeClr val="bg1"/>
                </a:solidFill>
                <a:latin typeface="+mj-lt"/>
                <a:ea typeface="+mj-ea"/>
                <a:cs typeface="+mj-cs"/>
              </a:rPr>
              <a:t>Exporting is rare and very concentrated</a:t>
            </a:r>
          </a:p>
        </p:txBody>
      </p:sp>
      <p:cxnSp>
        <p:nvCxnSpPr>
          <p:cNvPr id="14" name="Straight Connector 13">
            <a:extLst>
              <a:ext uri="{FF2B5EF4-FFF2-40B4-BE49-F238E27FC236}">
                <a16:creationId xmlns:a16="http://schemas.microsoft.com/office/drawing/2014/main" id="{A82415D3-DDE5-4D63-8CB3-23A5EC581B2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24400" y="1479733"/>
            <a:ext cx="2743200" cy="0"/>
          </a:xfrm>
          <a:prstGeom prst="line">
            <a:avLst/>
          </a:prstGeom>
          <a:ln w="19050">
            <a:solidFill>
              <a:schemeClr val="bg1">
                <a:alpha val="75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AD7193FB-6AE6-4B3B-8F89-56B55DD63B4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bwMode="white">
          <a:xfrm>
            <a:off x="0" y="2201402"/>
            <a:ext cx="12188824" cy="0"/>
          </a:xfrm>
          <a:prstGeom prst="line">
            <a:avLst/>
          </a:prstGeom>
          <a:ln w="508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graphicFrame>
        <p:nvGraphicFramePr>
          <p:cNvPr id="9" name="Content Placeholder 8">
            <a:extLst>
              <a:ext uri="{FF2B5EF4-FFF2-40B4-BE49-F238E27FC236}">
                <a16:creationId xmlns:a16="http://schemas.microsoft.com/office/drawing/2014/main" id="{205F0D16-3F30-4541-ABC7-26C2D22315A5}"/>
              </a:ext>
            </a:extLst>
          </p:cNvPr>
          <p:cNvGraphicFramePr>
            <a:graphicFrameLocks noGrp="1"/>
          </p:cNvGraphicFramePr>
          <p:nvPr>
            <p:ph idx="1"/>
            <p:extLst>
              <p:ext uri="{D42A27DB-BD31-4B8C-83A1-F6EECF244321}">
                <p14:modId xmlns:p14="http://schemas.microsoft.com/office/powerpoint/2010/main" val="4071949795"/>
              </p:ext>
            </p:extLst>
          </p:nvPr>
        </p:nvGraphicFramePr>
        <p:xfrm>
          <a:off x="470517" y="2632074"/>
          <a:ext cx="5625483" cy="365331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04477427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10" name="Straight Connector 9">
            <a:extLst>
              <a:ext uri="{FF2B5EF4-FFF2-40B4-BE49-F238E27FC236}">
                <a16:creationId xmlns:a16="http://schemas.microsoft.com/office/drawing/2014/main" id="{D2E961F1-4A28-4A5F-BBD4-6E400E5E6C7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bwMode="white">
          <a:xfrm>
            <a:off x="0" y="272357"/>
            <a:ext cx="12188824" cy="0"/>
          </a:xfrm>
          <a:prstGeom prst="line">
            <a:avLst/>
          </a:prstGeom>
          <a:ln w="508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12" name="Rectangle 11">
            <a:extLst>
              <a:ext uri="{FF2B5EF4-FFF2-40B4-BE49-F238E27FC236}">
                <a16:creationId xmlns:a16="http://schemas.microsoft.com/office/drawing/2014/main" id="{7F57BEA8-497D-4AA8-8A18-BDCD696B25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68596"/>
            <a:ext cx="12192000" cy="1735555"/>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A54187F-3F37-C5AB-2A68-19E000EF32EF}"/>
              </a:ext>
            </a:extLst>
          </p:cNvPr>
          <p:cNvSpPr>
            <a:spLocks noGrp="1"/>
          </p:cNvSpPr>
          <p:nvPr>
            <p:ph type="title"/>
          </p:nvPr>
        </p:nvSpPr>
        <p:spPr>
          <a:xfrm>
            <a:off x="213064" y="489439"/>
            <a:ext cx="11765099" cy="930447"/>
          </a:xfrm>
        </p:spPr>
        <p:txBody>
          <a:bodyPr vert="horz" lIns="91440" tIns="45720" rIns="91440" bIns="45720" rtlCol="0" anchor="b">
            <a:normAutofit/>
          </a:bodyPr>
          <a:lstStyle/>
          <a:p>
            <a:pPr algn="ctr"/>
            <a:r>
              <a:rPr lang="en-US" sz="5400" b="1">
                <a:solidFill>
                  <a:schemeClr val="bg1"/>
                </a:solidFill>
              </a:rPr>
              <a:t>Exporting is rare and very concentrated</a:t>
            </a:r>
            <a:endParaRPr lang="en-US" sz="5400" b="1" kern="1200">
              <a:solidFill>
                <a:schemeClr val="bg1"/>
              </a:solidFill>
              <a:latin typeface="+mj-lt"/>
              <a:ea typeface="+mj-ea"/>
              <a:cs typeface="+mj-cs"/>
            </a:endParaRPr>
          </a:p>
        </p:txBody>
      </p:sp>
      <p:cxnSp>
        <p:nvCxnSpPr>
          <p:cNvPr id="14" name="Straight Connector 13">
            <a:extLst>
              <a:ext uri="{FF2B5EF4-FFF2-40B4-BE49-F238E27FC236}">
                <a16:creationId xmlns:a16="http://schemas.microsoft.com/office/drawing/2014/main" id="{A82415D3-DDE5-4D63-8CB3-23A5EC581B2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24400" y="1479733"/>
            <a:ext cx="2743200" cy="0"/>
          </a:xfrm>
          <a:prstGeom prst="line">
            <a:avLst/>
          </a:prstGeom>
          <a:ln w="19050">
            <a:solidFill>
              <a:schemeClr val="bg1">
                <a:alpha val="75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AD7193FB-6AE6-4B3B-8F89-56B55DD63B4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bwMode="white">
          <a:xfrm>
            <a:off x="0" y="2201402"/>
            <a:ext cx="12188824" cy="0"/>
          </a:xfrm>
          <a:prstGeom prst="line">
            <a:avLst/>
          </a:prstGeom>
          <a:ln w="508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graphicFrame>
        <p:nvGraphicFramePr>
          <p:cNvPr id="8" name="Object 4">
            <a:extLst>
              <a:ext uri="{FF2B5EF4-FFF2-40B4-BE49-F238E27FC236}">
                <a16:creationId xmlns:a16="http://schemas.microsoft.com/office/drawing/2014/main" id="{97531AE8-460D-43CD-9AE5-D1F330A65F87}"/>
              </a:ext>
            </a:extLst>
          </p:cNvPr>
          <p:cNvGraphicFramePr>
            <a:graphicFrameLocks noChangeAspect="1"/>
          </p:cNvGraphicFramePr>
          <p:nvPr/>
        </p:nvGraphicFramePr>
        <p:xfrm>
          <a:off x="6196614" y="2487170"/>
          <a:ext cx="5867097" cy="4002234"/>
        </p:xfrm>
        <a:graphic>
          <a:graphicData uri="http://schemas.openxmlformats.org/presentationml/2006/ole">
            <mc:AlternateContent xmlns:mc="http://schemas.openxmlformats.org/markup-compatibility/2006">
              <mc:Choice xmlns:v="urn:schemas-microsoft-com:vml" Requires="v">
                <p:oleObj spid="_x0000_s1026" name="Chart" r:id="rId4" imgW="5962802" imgH="4067251" progId="Excel.Chart.8">
                  <p:embed/>
                </p:oleObj>
              </mc:Choice>
              <mc:Fallback>
                <p:oleObj name="Chart" r:id="rId4" imgW="5962802" imgH="4067251" progId="Excel.Chart.8">
                  <p:embed/>
                  <p:pic>
                    <p:nvPicPr>
                      <p:cNvPr id="8" name="Object 4">
                        <a:extLst>
                          <a:ext uri="{FF2B5EF4-FFF2-40B4-BE49-F238E27FC236}">
                            <a16:creationId xmlns:a16="http://schemas.microsoft.com/office/drawing/2014/main" id="{97531AE8-460D-43CD-9AE5-D1F330A65F87}"/>
                          </a:ext>
                        </a:extLst>
                      </p:cNvPr>
                      <p:cNvPicPr>
                        <a:picLocks noGrp="1"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196614" y="2487170"/>
                        <a:ext cx="5867097" cy="4002234"/>
                      </a:xfrm>
                      <a:prstGeom prst="rect">
                        <a:avLst/>
                      </a:prstGeom>
                      <a:noFill/>
                      <a:ln>
                        <a:noFill/>
                      </a:ln>
                    </p:spPr>
                  </p:pic>
                </p:oleObj>
              </mc:Fallback>
            </mc:AlternateContent>
          </a:graphicData>
        </a:graphic>
      </p:graphicFrame>
      <p:graphicFrame>
        <p:nvGraphicFramePr>
          <p:cNvPr id="11" name="Content Placeholder 10">
            <a:extLst>
              <a:ext uri="{FF2B5EF4-FFF2-40B4-BE49-F238E27FC236}">
                <a16:creationId xmlns:a16="http://schemas.microsoft.com/office/drawing/2014/main" id="{1517EA26-765C-4036-9E35-EEC83BF8CC58}"/>
              </a:ext>
            </a:extLst>
          </p:cNvPr>
          <p:cNvGraphicFramePr>
            <a:graphicFrameLocks noGrp="1"/>
          </p:cNvGraphicFramePr>
          <p:nvPr>
            <p:ph idx="1"/>
            <p:extLst>
              <p:ext uri="{D42A27DB-BD31-4B8C-83A1-F6EECF244321}">
                <p14:modId xmlns:p14="http://schemas.microsoft.com/office/powerpoint/2010/main" val="4058655197"/>
              </p:ext>
            </p:extLst>
          </p:nvPr>
        </p:nvGraphicFramePr>
        <p:xfrm>
          <a:off x="852256" y="2627797"/>
          <a:ext cx="5078027" cy="3675350"/>
        </p:xfrm>
        <a:graphic>
          <a:graphicData uri="http://schemas.openxmlformats.org/drawingml/2006/chart">
            <c:chart xmlns:c="http://schemas.openxmlformats.org/drawingml/2006/chart" xmlns:r="http://schemas.openxmlformats.org/officeDocument/2006/relationships" r:id="rId6"/>
          </a:graphicData>
        </a:graphic>
      </p:graphicFrame>
    </p:spTree>
    <p:extLst>
      <p:ext uri="{BB962C8B-B14F-4D97-AF65-F5344CB8AC3E}">
        <p14:creationId xmlns:p14="http://schemas.microsoft.com/office/powerpoint/2010/main" val="6724571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OleChart spid="8" grpId="0"/>
      <p:bldGraphic spid="11" grpId="0">
        <p:bldAsOne/>
      </p:bldGraphic>
    </p:bldLst>
  </p:timing>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10" name="Straight Connector 9">
            <a:extLst>
              <a:ext uri="{FF2B5EF4-FFF2-40B4-BE49-F238E27FC236}">
                <a16:creationId xmlns:a16="http://schemas.microsoft.com/office/drawing/2014/main" id="{D2E961F1-4A28-4A5F-BBD4-6E400E5E6C7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bwMode="white">
          <a:xfrm>
            <a:off x="0" y="272357"/>
            <a:ext cx="12188824" cy="0"/>
          </a:xfrm>
          <a:prstGeom prst="line">
            <a:avLst/>
          </a:prstGeom>
          <a:ln w="508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12" name="Rectangle 11">
            <a:extLst>
              <a:ext uri="{FF2B5EF4-FFF2-40B4-BE49-F238E27FC236}">
                <a16:creationId xmlns:a16="http://schemas.microsoft.com/office/drawing/2014/main" id="{7F57BEA8-497D-4AA8-8A18-BDCD696B25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68596"/>
            <a:ext cx="12192000" cy="1735555"/>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A54187F-3F37-C5AB-2A68-19E000EF32EF}"/>
              </a:ext>
            </a:extLst>
          </p:cNvPr>
          <p:cNvSpPr>
            <a:spLocks noGrp="1"/>
          </p:cNvSpPr>
          <p:nvPr>
            <p:ph type="title"/>
          </p:nvPr>
        </p:nvSpPr>
        <p:spPr>
          <a:xfrm>
            <a:off x="213064" y="489439"/>
            <a:ext cx="11765099" cy="930447"/>
          </a:xfrm>
        </p:spPr>
        <p:txBody>
          <a:bodyPr vert="horz" lIns="91440" tIns="45720" rIns="91440" bIns="45720" rtlCol="0" anchor="b">
            <a:normAutofit/>
          </a:bodyPr>
          <a:lstStyle/>
          <a:p>
            <a:pPr algn="ctr"/>
            <a:r>
              <a:rPr lang="en-US" sz="5400" b="1">
                <a:solidFill>
                  <a:schemeClr val="bg1"/>
                </a:solidFill>
              </a:rPr>
              <a:t>Krugman model + +</a:t>
            </a:r>
            <a:endParaRPr lang="en-US" sz="5400" b="1" kern="1200">
              <a:solidFill>
                <a:schemeClr val="bg1"/>
              </a:solidFill>
              <a:latin typeface="+mj-lt"/>
              <a:ea typeface="+mj-ea"/>
              <a:cs typeface="+mj-cs"/>
            </a:endParaRPr>
          </a:p>
        </p:txBody>
      </p:sp>
      <p:cxnSp>
        <p:nvCxnSpPr>
          <p:cNvPr id="14" name="Straight Connector 13">
            <a:extLst>
              <a:ext uri="{FF2B5EF4-FFF2-40B4-BE49-F238E27FC236}">
                <a16:creationId xmlns:a16="http://schemas.microsoft.com/office/drawing/2014/main" id="{A82415D3-DDE5-4D63-8CB3-23A5EC581B2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24400" y="1479733"/>
            <a:ext cx="2743200" cy="0"/>
          </a:xfrm>
          <a:prstGeom prst="line">
            <a:avLst/>
          </a:prstGeom>
          <a:ln w="19050">
            <a:solidFill>
              <a:schemeClr val="bg1">
                <a:alpha val="75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AD7193FB-6AE6-4B3B-8F89-56B55DD63B4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bwMode="white">
          <a:xfrm>
            <a:off x="0" y="2201402"/>
            <a:ext cx="12188824" cy="0"/>
          </a:xfrm>
          <a:prstGeom prst="line">
            <a:avLst/>
          </a:prstGeom>
          <a:ln w="508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27" name="Content Placeholder 6">
            <a:extLst>
              <a:ext uri="{FF2B5EF4-FFF2-40B4-BE49-F238E27FC236}">
                <a16:creationId xmlns:a16="http://schemas.microsoft.com/office/drawing/2014/main" id="{28DE1720-616A-494C-8355-5FCC823F3DF9}"/>
              </a:ext>
            </a:extLst>
          </p:cNvPr>
          <p:cNvSpPr>
            <a:spLocks noGrp="1"/>
          </p:cNvSpPr>
          <p:nvPr>
            <p:ph idx="1"/>
          </p:nvPr>
        </p:nvSpPr>
        <p:spPr>
          <a:xfrm>
            <a:off x="713678" y="2631687"/>
            <a:ext cx="10640122" cy="3545275"/>
          </a:xfrm>
        </p:spPr>
        <p:txBody>
          <a:bodyPr vert="horz" lIns="91440" tIns="45720" rIns="91440" bIns="45720" rtlCol="0" anchor="t">
            <a:noAutofit/>
          </a:bodyPr>
          <a:lstStyle/>
          <a:p>
            <a:pPr eaLnBrk="1" hangingPunct="1">
              <a:defRPr/>
            </a:pPr>
            <a:r>
              <a:rPr lang="en-US" altLang="en-US" sz="2400"/>
              <a:t>The same set up as in the Krugman model</a:t>
            </a:r>
          </a:p>
          <a:p>
            <a:pPr marL="0" indent="0" eaLnBrk="1" hangingPunct="1">
              <a:buNone/>
              <a:defRPr/>
            </a:pPr>
            <a:r>
              <a:rPr lang="en-US" altLang="en-US" sz="2400"/>
              <a:t>+ firms differ in their productivity </a:t>
            </a:r>
          </a:p>
          <a:p>
            <a:pPr lvl="1">
              <a:defRPr/>
            </a:pPr>
            <a:r>
              <a:rPr lang="en-US" altLang="en-US" sz="2000"/>
              <a:t>Each firms sells a different variety but now some firms have lower production costs (e.g. better technology) than others</a:t>
            </a:r>
          </a:p>
          <a:p>
            <a:pPr marL="0" indent="0" eaLnBrk="1" hangingPunct="1">
              <a:buNone/>
              <a:defRPr/>
            </a:pPr>
            <a:r>
              <a:rPr lang="en-US" altLang="en-US" sz="2400"/>
              <a:t>+ exporting has its own fixed costs </a:t>
            </a:r>
          </a:p>
          <a:p>
            <a:pPr lvl="1">
              <a:defRPr/>
            </a:pPr>
            <a:r>
              <a:rPr lang="en-US" altLang="en-US" sz="2000"/>
              <a:t>Think investment in marketing and advertising in each foreign market or the cost of complying with different regulations in each country</a:t>
            </a:r>
          </a:p>
          <a:p>
            <a:pPr marL="457200" lvl="1" indent="0" eaLnBrk="1" hangingPunct="1">
              <a:buFont typeface="Wingdings" panose="05000000000000000000" pitchFamily="2" charset="2"/>
              <a:buNone/>
              <a:defRPr/>
            </a:pPr>
            <a:endParaRPr lang="en-US" altLang="en-US" sz="1400"/>
          </a:p>
        </p:txBody>
      </p:sp>
    </p:spTree>
    <p:extLst>
      <p:ext uri="{BB962C8B-B14F-4D97-AF65-F5344CB8AC3E}">
        <p14:creationId xmlns:p14="http://schemas.microsoft.com/office/powerpoint/2010/main" val="310969711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10" name="Straight Connector 9">
            <a:extLst>
              <a:ext uri="{FF2B5EF4-FFF2-40B4-BE49-F238E27FC236}">
                <a16:creationId xmlns:a16="http://schemas.microsoft.com/office/drawing/2014/main" id="{D2E961F1-4A28-4A5F-BBD4-6E400E5E6C7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bwMode="white">
          <a:xfrm>
            <a:off x="0" y="272357"/>
            <a:ext cx="12188824" cy="0"/>
          </a:xfrm>
          <a:prstGeom prst="line">
            <a:avLst/>
          </a:prstGeom>
          <a:ln w="508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12" name="Rectangle 11">
            <a:extLst>
              <a:ext uri="{FF2B5EF4-FFF2-40B4-BE49-F238E27FC236}">
                <a16:creationId xmlns:a16="http://schemas.microsoft.com/office/drawing/2014/main" id="{7F57BEA8-497D-4AA8-8A18-BDCD696B25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68596"/>
            <a:ext cx="12192000" cy="1735555"/>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A54187F-3F37-C5AB-2A68-19E000EF32EF}"/>
              </a:ext>
            </a:extLst>
          </p:cNvPr>
          <p:cNvSpPr>
            <a:spLocks noGrp="1"/>
          </p:cNvSpPr>
          <p:nvPr>
            <p:ph type="title"/>
          </p:nvPr>
        </p:nvSpPr>
        <p:spPr>
          <a:xfrm>
            <a:off x="213064" y="489439"/>
            <a:ext cx="11765099" cy="930447"/>
          </a:xfrm>
        </p:spPr>
        <p:txBody>
          <a:bodyPr vert="horz" lIns="91440" tIns="45720" rIns="91440" bIns="45720" rtlCol="0" anchor="b">
            <a:normAutofit/>
          </a:bodyPr>
          <a:lstStyle/>
          <a:p>
            <a:pPr algn="ctr"/>
            <a:r>
              <a:rPr lang="en-US" sz="5400" b="1">
                <a:solidFill>
                  <a:schemeClr val="bg1"/>
                </a:solidFill>
              </a:rPr>
              <a:t>Melitz economy</a:t>
            </a:r>
            <a:endParaRPr lang="en-US" sz="5400" b="1" kern="1200">
              <a:solidFill>
                <a:schemeClr val="bg1"/>
              </a:solidFill>
              <a:latin typeface="+mj-lt"/>
              <a:ea typeface="+mj-ea"/>
              <a:cs typeface="+mj-cs"/>
            </a:endParaRPr>
          </a:p>
        </p:txBody>
      </p:sp>
      <p:cxnSp>
        <p:nvCxnSpPr>
          <p:cNvPr id="14" name="Straight Connector 13">
            <a:extLst>
              <a:ext uri="{FF2B5EF4-FFF2-40B4-BE49-F238E27FC236}">
                <a16:creationId xmlns:a16="http://schemas.microsoft.com/office/drawing/2014/main" id="{A82415D3-DDE5-4D63-8CB3-23A5EC581B2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24400" y="1479733"/>
            <a:ext cx="2743200" cy="0"/>
          </a:xfrm>
          <a:prstGeom prst="line">
            <a:avLst/>
          </a:prstGeom>
          <a:ln w="19050">
            <a:solidFill>
              <a:schemeClr val="bg1">
                <a:alpha val="75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AD7193FB-6AE6-4B3B-8F89-56B55DD63B4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bwMode="white">
          <a:xfrm>
            <a:off x="0" y="2201402"/>
            <a:ext cx="12188824" cy="0"/>
          </a:xfrm>
          <a:prstGeom prst="line">
            <a:avLst/>
          </a:prstGeom>
          <a:ln w="508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Oval 2">
            <a:extLst>
              <a:ext uri="{FF2B5EF4-FFF2-40B4-BE49-F238E27FC236}">
                <a16:creationId xmlns:a16="http://schemas.microsoft.com/office/drawing/2014/main" id="{A65CF7EB-0352-9232-D366-1D66CEE57210}"/>
              </a:ext>
            </a:extLst>
          </p:cNvPr>
          <p:cNvSpPr/>
          <p:nvPr/>
        </p:nvSpPr>
        <p:spPr>
          <a:xfrm>
            <a:off x="2372299" y="3674261"/>
            <a:ext cx="672029" cy="636222"/>
          </a:xfrm>
          <a:prstGeom prst="ellipse">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Oval 5">
            <a:extLst>
              <a:ext uri="{FF2B5EF4-FFF2-40B4-BE49-F238E27FC236}">
                <a16:creationId xmlns:a16="http://schemas.microsoft.com/office/drawing/2014/main" id="{8343EB2E-053B-D337-650E-42D1A474C3BF}"/>
              </a:ext>
            </a:extLst>
          </p:cNvPr>
          <p:cNvSpPr/>
          <p:nvPr/>
        </p:nvSpPr>
        <p:spPr>
          <a:xfrm>
            <a:off x="3325257" y="3193974"/>
            <a:ext cx="545335" cy="480288"/>
          </a:xfrm>
          <a:prstGeom prst="ellipse">
            <a:avLst/>
          </a:prstGeom>
          <a:solidFill>
            <a:srgbClr val="17C7D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Oval 6">
            <a:extLst>
              <a:ext uri="{FF2B5EF4-FFF2-40B4-BE49-F238E27FC236}">
                <a16:creationId xmlns:a16="http://schemas.microsoft.com/office/drawing/2014/main" id="{6961B861-6B78-52BF-CF51-57317D7056CE}"/>
              </a:ext>
            </a:extLst>
          </p:cNvPr>
          <p:cNvSpPr/>
          <p:nvPr/>
        </p:nvSpPr>
        <p:spPr>
          <a:xfrm>
            <a:off x="3171021" y="4338487"/>
            <a:ext cx="1015389" cy="905542"/>
          </a:xfrm>
          <a:prstGeom prst="ellipse">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Oval 7">
            <a:extLst>
              <a:ext uri="{FF2B5EF4-FFF2-40B4-BE49-F238E27FC236}">
                <a16:creationId xmlns:a16="http://schemas.microsoft.com/office/drawing/2014/main" id="{8E6F8B4F-34C4-BAF7-074A-F8E6EE9AA203}"/>
              </a:ext>
            </a:extLst>
          </p:cNvPr>
          <p:cNvSpPr/>
          <p:nvPr/>
        </p:nvSpPr>
        <p:spPr>
          <a:xfrm>
            <a:off x="8068022" y="3830195"/>
            <a:ext cx="1053944" cy="1017227"/>
          </a:xfrm>
          <a:prstGeom prst="ellipse">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Oval 8">
            <a:extLst>
              <a:ext uri="{FF2B5EF4-FFF2-40B4-BE49-F238E27FC236}">
                <a16:creationId xmlns:a16="http://schemas.microsoft.com/office/drawing/2014/main" id="{2F8A1741-4C7D-5CE7-6AAE-F95F45A46D43}"/>
              </a:ext>
            </a:extLst>
          </p:cNvPr>
          <p:cNvSpPr/>
          <p:nvPr/>
        </p:nvSpPr>
        <p:spPr>
          <a:xfrm>
            <a:off x="9494709" y="4338487"/>
            <a:ext cx="198300" cy="200462"/>
          </a:xfrm>
          <a:prstGeom prst="ellipse">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Oval 10">
            <a:extLst>
              <a:ext uri="{FF2B5EF4-FFF2-40B4-BE49-F238E27FC236}">
                <a16:creationId xmlns:a16="http://schemas.microsoft.com/office/drawing/2014/main" id="{9B96383B-742D-5F27-988A-82740DF2152D}"/>
              </a:ext>
            </a:extLst>
          </p:cNvPr>
          <p:cNvSpPr/>
          <p:nvPr/>
        </p:nvSpPr>
        <p:spPr>
          <a:xfrm>
            <a:off x="8894287" y="3193973"/>
            <a:ext cx="672029" cy="636222"/>
          </a:xfrm>
          <a:prstGeom prst="ellipse">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Oval 12">
            <a:extLst>
              <a:ext uri="{FF2B5EF4-FFF2-40B4-BE49-F238E27FC236}">
                <a16:creationId xmlns:a16="http://schemas.microsoft.com/office/drawing/2014/main" id="{3B3FA619-4F92-263B-464E-9EC116B2E09C}"/>
              </a:ext>
            </a:extLst>
          </p:cNvPr>
          <p:cNvSpPr/>
          <p:nvPr/>
        </p:nvSpPr>
        <p:spPr>
          <a:xfrm>
            <a:off x="1784733" y="2666082"/>
            <a:ext cx="3040655" cy="2985561"/>
          </a:xfrm>
          <a:prstGeom prst="ellipse">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Oval 14">
            <a:extLst>
              <a:ext uri="{FF2B5EF4-FFF2-40B4-BE49-F238E27FC236}">
                <a16:creationId xmlns:a16="http://schemas.microsoft.com/office/drawing/2014/main" id="{EDB23EF7-9067-A9BE-0504-2E0B51C257C5}"/>
              </a:ext>
            </a:extLst>
          </p:cNvPr>
          <p:cNvSpPr/>
          <p:nvPr/>
        </p:nvSpPr>
        <p:spPr>
          <a:xfrm>
            <a:off x="7467600" y="2732173"/>
            <a:ext cx="3040655" cy="2985561"/>
          </a:xfrm>
          <a:prstGeom prst="ellipse">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TextBox 16">
            <a:extLst>
              <a:ext uri="{FF2B5EF4-FFF2-40B4-BE49-F238E27FC236}">
                <a16:creationId xmlns:a16="http://schemas.microsoft.com/office/drawing/2014/main" id="{D0FED9FF-0923-F73F-2AA6-C23D222F5CBB}"/>
              </a:ext>
            </a:extLst>
          </p:cNvPr>
          <p:cNvSpPr txBox="1"/>
          <p:nvPr/>
        </p:nvSpPr>
        <p:spPr>
          <a:xfrm>
            <a:off x="2757889" y="6015210"/>
            <a:ext cx="1891229" cy="369332"/>
          </a:xfrm>
          <a:prstGeom prst="rect">
            <a:avLst/>
          </a:prstGeom>
          <a:noFill/>
        </p:spPr>
        <p:txBody>
          <a:bodyPr wrap="square" rtlCol="0">
            <a:spAutoFit/>
          </a:bodyPr>
          <a:lstStyle/>
          <a:p>
            <a:r>
              <a:rPr lang="fr-CH"/>
              <a:t>Country A</a:t>
            </a:r>
            <a:endParaRPr lang="en-GB"/>
          </a:p>
        </p:txBody>
      </p:sp>
      <p:sp>
        <p:nvSpPr>
          <p:cNvPr id="18" name="TextBox 17">
            <a:extLst>
              <a:ext uri="{FF2B5EF4-FFF2-40B4-BE49-F238E27FC236}">
                <a16:creationId xmlns:a16="http://schemas.microsoft.com/office/drawing/2014/main" id="{42B3B9A3-F287-CB6A-E16E-D6026F44C89D}"/>
              </a:ext>
            </a:extLst>
          </p:cNvPr>
          <p:cNvSpPr txBox="1"/>
          <p:nvPr/>
        </p:nvSpPr>
        <p:spPr>
          <a:xfrm>
            <a:off x="8620701" y="6017041"/>
            <a:ext cx="1891229" cy="369332"/>
          </a:xfrm>
          <a:prstGeom prst="rect">
            <a:avLst/>
          </a:prstGeom>
          <a:noFill/>
        </p:spPr>
        <p:txBody>
          <a:bodyPr wrap="square" rtlCol="0">
            <a:spAutoFit/>
          </a:bodyPr>
          <a:lstStyle/>
          <a:p>
            <a:r>
              <a:rPr lang="fr-CH"/>
              <a:t>Country B</a:t>
            </a:r>
            <a:endParaRPr lang="en-GB"/>
          </a:p>
        </p:txBody>
      </p:sp>
      <p:sp>
        <p:nvSpPr>
          <p:cNvPr id="4" name="Oval 3">
            <a:extLst>
              <a:ext uri="{FF2B5EF4-FFF2-40B4-BE49-F238E27FC236}">
                <a16:creationId xmlns:a16="http://schemas.microsoft.com/office/drawing/2014/main" id="{C364F9F0-6B13-2FC9-7CB8-C9C8D8DDE00E}"/>
              </a:ext>
            </a:extLst>
          </p:cNvPr>
          <p:cNvSpPr/>
          <p:nvPr/>
        </p:nvSpPr>
        <p:spPr>
          <a:xfrm>
            <a:off x="4038599" y="3887777"/>
            <a:ext cx="257979" cy="254565"/>
          </a:xfrm>
          <a:prstGeom prst="ellipse">
            <a:avLst/>
          </a:prstGeom>
          <a:solidFill>
            <a:srgbClr val="7044B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Oval 4">
            <a:extLst>
              <a:ext uri="{FF2B5EF4-FFF2-40B4-BE49-F238E27FC236}">
                <a16:creationId xmlns:a16="http://schemas.microsoft.com/office/drawing/2014/main" id="{76075837-A8BB-AD39-D7AC-5DCA8DDB5E14}"/>
              </a:ext>
            </a:extLst>
          </p:cNvPr>
          <p:cNvSpPr/>
          <p:nvPr/>
        </p:nvSpPr>
        <p:spPr>
          <a:xfrm>
            <a:off x="8361802" y="4990640"/>
            <a:ext cx="508618" cy="493004"/>
          </a:xfrm>
          <a:prstGeom prst="ellipse">
            <a:avLst/>
          </a:prstGeom>
          <a:solidFill>
            <a:srgbClr val="F7F10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6641950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3">
            <a:lumMod val="75000"/>
          </a:schemeClr>
        </a:solidFill>
        <a:effectLst/>
      </p:bgPr>
    </p:bg>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DA3C47C2-33A2-44B2-BEAB-FEB679075C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3324"/>
            <a:ext cx="12192000" cy="6861324"/>
          </a:xfrm>
          <a:prstGeom prst="rect">
            <a:avLst/>
          </a:prstGeom>
          <a:solidFill>
            <a:srgbClr val="7F7F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1" name="Freeform 3">
            <a:extLst>
              <a:ext uri="{FF2B5EF4-FFF2-40B4-BE49-F238E27FC236}">
                <a16:creationId xmlns:a16="http://schemas.microsoft.com/office/drawing/2014/main" id="{AD182BA8-54AD-4D9F-8264-B0FA8BB47D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1246925" y="-479"/>
            <a:ext cx="9468701" cy="6858478"/>
          </a:xfrm>
          <a:custGeom>
            <a:avLst/>
            <a:gdLst>
              <a:gd name="connsiteX0" fmla="*/ 0 w 8078051"/>
              <a:gd name="connsiteY0" fmla="*/ 0 h 5829300"/>
              <a:gd name="connsiteX1" fmla="*/ 4453793 w 8078051"/>
              <a:gd name="connsiteY1" fmla="*/ 0 h 5829300"/>
              <a:gd name="connsiteX2" fmla="*/ 5363426 w 8078051"/>
              <a:gd name="connsiteY2" fmla="*/ 0 h 5829300"/>
              <a:gd name="connsiteX3" fmla="*/ 5368184 w 8078051"/>
              <a:gd name="connsiteY3" fmla="*/ 0 h 5829300"/>
              <a:gd name="connsiteX4" fmla="*/ 8078051 w 8078051"/>
              <a:gd name="connsiteY4" fmla="*/ 5829300 h 5829300"/>
              <a:gd name="connsiteX5" fmla="*/ 1743926 w 8078051"/>
              <a:gd name="connsiteY5" fmla="*/ 5829300 h 5829300"/>
              <a:gd name="connsiteX6" fmla="*/ 1744148 w 8078051"/>
              <a:gd name="connsiteY6" fmla="*/ 5828822 h 5829300"/>
              <a:gd name="connsiteX7" fmla="*/ 0 w 8078051"/>
              <a:gd name="connsiteY7" fmla="*/ 5828822 h 5829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078051" h="5829300">
                <a:moveTo>
                  <a:pt x="0" y="0"/>
                </a:moveTo>
                <a:lnTo>
                  <a:pt x="4453793" y="0"/>
                </a:lnTo>
                <a:lnTo>
                  <a:pt x="5363426" y="0"/>
                </a:lnTo>
                <a:lnTo>
                  <a:pt x="5368184" y="0"/>
                </a:lnTo>
                <a:lnTo>
                  <a:pt x="8078051" y="5829300"/>
                </a:lnTo>
                <a:lnTo>
                  <a:pt x="1743926" y="5829300"/>
                </a:lnTo>
                <a:lnTo>
                  <a:pt x="1744148" y="5828822"/>
                </a:lnTo>
                <a:lnTo>
                  <a:pt x="0" y="5828822"/>
                </a:lnTo>
                <a:close/>
              </a:path>
            </a:pathLst>
          </a:custGeom>
          <a:solidFill>
            <a:schemeClr val="bg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3" name="Freeform 16">
            <a:extLst>
              <a:ext uri="{FF2B5EF4-FFF2-40B4-BE49-F238E27FC236}">
                <a16:creationId xmlns:a16="http://schemas.microsoft.com/office/drawing/2014/main" id="{4ED83379-0499-45E1-AB78-6AA230F964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1" y="-479"/>
            <a:ext cx="9324977" cy="6858479"/>
          </a:xfrm>
          <a:custGeom>
            <a:avLst/>
            <a:gdLst>
              <a:gd name="connsiteX0" fmla="*/ 1246925 w 9324977"/>
              <a:gd name="connsiteY0" fmla="*/ 0 h 6858479"/>
              <a:gd name="connsiteX1" fmla="*/ 5076797 w 9324977"/>
              <a:gd name="connsiteY1" fmla="*/ 0 h 6858479"/>
              <a:gd name="connsiteX2" fmla="*/ 6143025 w 9324977"/>
              <a:gd name="connsiteY2" fmla="*/ 0 h 6858479"/>
              <a:gd name="connsiteX3" fmla="*/ 6148602 w 9324977"/>
              <a:gd name="connsiteY3" fmla="*/ 0 h 6858479"/>
              <a:gd name="connsiteX4" fmla="*/ 9324977 w 9324977"/>
              <a:gd name="connsiteY4" fmla="*/ 6858478 h 6858479"/>
              <a:gd name="connsiteX5" fmla="*/ 3359025 w 9324977"/>
              <a:gd name="connsiteY5" fmla="*/ 6858478 h 6858479"/>
              <a:gd name="connsiteX6" fmla="*/ 3359025 w 9324977"/>
              <a:gd name="connsiteY6" fmla="*/ 6858479 h 6858479"/>
              <a:gd name="connsiteX7" fmla="*/ 0 w 9324977"/>
              <a:gd name="connsiteY7" fmla="*/ 6858479 h 6858479"/>
              <a:gd name="connsiteX8" fmla="*/ 0 w 9324977"/>
              <a:gd name="connsiteY8" fmla="*/ 479 h 6858479"/>
              <a:gd name="connsiteX9" fmla="*/ 1246925 w 9324977"/>
              <a:gd name="connsiteY9" fmla="*/ 479 h 68584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324977" h="6858479">
                <a:moveTo>
                  <a:pt x="1246925" y="0"/>
                </a:moveTo>
                <a:lnTo>
                  <a:pt x="5076797" y="0"/>
                </a:lnTo>
                <a:lnTo>
                  <a:pt x="6143025" y="0"/>
                </a:lnTo>
                <a:lnTo>
                  <a:pt x="6148602" y="0"/>
                </a:lnTo>
                <a:lnTo>
                  <a:pt x="9324977" y="6858478"/>
                </a:lnTo>
                <a:lnTo>
                  <a:pt x="3359025" y="6858478"/>
                </a:lnTo>
                <a:lnTo>
                  <a:pt x="3359025" y="6858479"/>
                </a:lnTo>
                <a:lnTo>
                  <a:pt x="0" y="6858479"/>
                </a:lnTo>
                <a:lnTo>
                  <a:pt x="0" y="479"/>
                </a:lnTo>
                <a:lnTo>
                  <a:pt x="1246925" y="479"/>
                </a:lnTo>
                <a:close/>
              </a:path>
            </a:pathLst>
          </a:cu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EDC28986-30AA-0BB6-B55C-F292977C0B54}"/>
              </a:ext>
            </a:extLst>
          </p:cNvPr>
          <p:cNvSpPr>
            <a:spLocks noGrp="1"/>
          </p:cNvSpPr>
          <p:nvPr>
            <p:ph type="ctrTitle"/>
          </p:nvPr>
        </p:nvSpPr>
        <p:spPr>
          <a:xfrm>
            <a:off x="804672" y="962246"/>
            <a:ext cx="6437700" cy="2611967"/>
          </a:xfrm>
        </p:spPr>
        <p:txBody>
          <a:bodyPr anchor="b">
            <a:normAutofit/>
          </a:bodyPr>
          <a:lstStyle/>
          <a:p>
            <a:pPr algn="l"/>
            <a:r>
              <a:rPr lang="en-US" sz="5400"/>
              <a:t>The pro-competitive effects of trade liberalization</a:t>
            </a:r>
          </a:p>
        </p:txBody>
      </p:sp>
      <p:sp>
        <p:nvSpPr>
          <p:cNvPr id="3" name="Subtitle 2">
            <a:extLst>
              <a:ext uri="{FF2B5EF4-FFF2-40B4-BE49-F238E27FC236}">
                <a16:creationId xmlns:a16="http://schemas.microsoft.com/office/drawing/2014/main" id="{ACCA1088-6C72-AB60-4F49-460664B52283}"/>
              </a:ext>
            </a:extLst>
          </p:cNvPr>
          <p:cNvSpPr>
            <a:spLocks noGrp="1"/>
          </p:cNvSpPr>
          <p:nvPr>
            <p:ph type="subTitle" idx="1"/>
          </p:nvPr>
        </p:nvSpPr>
        <p:spPr>
          <a:xfrm>
            <a:off x="804672" y="3719618"/>
            <a:ext cx="5480514" cy="1830577"/>
          </a:xfrm>
        </p:spPr>
        <p:txBody>
          <a:bodyPr anchor="t">
            <a:normAutofit/>
          </a:bodyPr>
          <a:lstStyle/>
          <a:p>
            <a:pPr algn="l"/>
            <a:endParaRPr lang="en-AU" sz="2000" b="1"/>
          </a:p>
        </p:txBody>
      </p:sp>
      <p:sp>
        <p:nvSpPr>
          <p:cNvPr id="7" name="TextBox 6">
            <a:extLst>
              <a:ext uri="{FF2B5EF4-FFF2-40B4-BE49-F238E27FC236}">
                <a16:creationId xmlns:a16="http://schemas.microsoft.com/office/drawing/2014/main" id="{F6642823-A584-45DF-BD53-818C063EDAC9}"/>
              </a:ext>
            </a:extLst>
          </p:cNvPr>
          <p:cNvSpPr txBox="1"/>
          <p:nvPr/>
        </p:nvSpPr>
        <p:spPr>
          <a:xfrm>
            <a:off x="94483" y="6252760"/>
            <a:ext cx="6900891" cy="523220"/>
          </a:xfrm>
          <a:prstGeom prst="rect">
            <a:avLst/>
          </a:prstGeom>
          <a:noFill/>
        </p:spPr>
        <p:txBody>
          <a:bodyPr wrap="square" rtlCol="0">
            <a:spAutoFit/>
          </a:bodyPr>
          <a:lstStyle/>
          <a:p>
            <a:r>
              <a:rPr lang="en-US" sz="1400"/>
              <a:t>Nothing in this course is attributable to the WTO or its members, nor expresses any views on the correct interpretation of international rules</a:t>
            </a:r>
            <a:r>
              <a:rPr lang="en-GB" sz="1400"/>
              <a:t>.</a:t>
            </a:r>
          </a:p>
        </p:txBody>
      </p:sp>
    </p:spTree>
    <p:extLst>
      <p:ext uri="{BB962C8B-B14F-4D97-AF65-F5344CB8AC3E}">
        <p14:creationId xmlns:p14="http://schemas.microsoft.com/office/powerpoint/2010/main" val="355537977"/>
      </p:ext>
    </p:extLst>
  </p:cSld>
  <p:clrMapOvr>
    <a:overrideClrMapping bg1="dk1" tx1="lt1" bg2="dk2" tx2="lt2" accent1="accent1" accent2="accent2" accent3="accent3" accent4="accent4" accent5="accent5" accent6="accent6" hlink="hlink" folHlink="folHlink"/>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10" name="Straight Connector 9">
            <a:extLst>
              <a:ext uri="{FF2B5EF4-FFF2-40B4-BE49-F238E27FC236}">
                <a16:creationId xmlns:a16="http://schemas.microsoft.com/office/drawing/2014/main" id="{D2E961F1-4A28-4A5F-BBD4-6E400E5E6C7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bwMode="white">
          <a:xfrm>
            <a:off x="0" y="272357"/>
            <a:ext cx="12188824" cy="0"/>
          </a:xfrm>
          <a:prstGeom prst="line">
            <a:avLst/>
          </a:prstGeom>
          <a:ln w="508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12" name="Rectangle 11">
            <a:extLst>
              <a:ext uri="{FF2B5EF4-FFF2-40B4-BE49-F238E27FC236}">
                <a16:creationId xmlns:a16="http://schemas.microsoft.com/office/drawing/2014/main" id="{7F57BEA8-497D-4AA8-8A18-BDCD696B25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68596"/>
            <a:ext cx="12192000" cy="1735555"/>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A54187F-3F37-C5AB-2A68-19E000EF32EF}"/>
              </a:ext>
            </a:extLst>
          </p:cNvPr>
          <p:cNvSpPr>
            <a:spLocks noGrp="1"/>
          </p:cNvSpPr>
          <p:nvPr>
            <p:ph type="title"/>
          </p:nvPr>
        </p:nvSpPr>
        <p:spPr>
          <a:xfrm>
            <a:off x="213064" y="489439"/>
            <a:ext cx="11765099" cy="930447"/>
          </a:xfrm>
        </p:spPr>
        <p:txBody>
          <a:bodyPr vert="horz" lIns="91440" tIns="45720" rIns="91440" bIns="45720" rtlCol="0" anchor="b">
            <a:normAutofit/>
          </a:bodyPr>
          <a:lstStyle/>
          <a:p>
            <a:pPr algn="ctr"/>
            <a:r>
              <a:rPr lang="en-US" sz="5400" b="1">
                <a:solidFill>
                  <a:schemeClr val="bg1"/>
                </a:solidFill>
              </a:rPr>
              <a:t>The impact of trade liberalization</a:t>
            </a:r>
            <a:endParaRPr lang="en-US" sz="5400" b="1" kern="1200">
              <a:solidFill>
                <a:schemeClr val="bg1"/>
              </a:solidFill>
              <a:latin typeface="+mj-lt"/>
              <a:ea typeface="+mj-ea"/>
              <a:cs typeface="+mj-cs"/>
            </a:endParaRPr>
          </a:p>
        </p:txBody>
      </p:sp>
      <p:cxnSp>
        <p:nvCxnSpPr>
          <p:cNvPr id="14" name="Straight Connector 13">
            <a:extLst>
              <a:ext uri="{FF2B5EF4-FFF2-40B4-BE49-F238E27FC236}">
                <a16:creationId xmlns:a16="http://schemas.microsoft.com/office/drawing/2014/main" id="{A82415D3-DDE5-4D63-8CB3-23A5EC581B2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24400" y="1479733"/>
            <a:ext cx="2743200" cy="0"/>
          </a:xfrm>
          <a:prstGeom prst="line">
            <a:avLst/>
          </a:prstGeom>
          <a:ln w="19050">
            <a:solidFill>
              <a:schemeClr val="bg1">
                <a:alpha val="75000"/>
              </a:schemeClr>
            </a:solidFill>
          </a:ln>
        </p:spPr>
        <p:style>
          <a:lnRef idx="1">
            <a:schemeClr val="accent1"/>
          </a:lnRef>
          <a:fillRef idx="0">
            <a:schemeClr val="accent1"/>
          </a:fillRef>
          <a:effectRef idx="0">
            <a:schemeClr val="accent1"/>
          </a:effectRef>
          <a:fontRef idx="minor">
            <a:schemeClr val="tx1"/>
          </a:fontRef>
        </p:style>
      </p:cxnSp>
      <p:sp>
        <p:nvSpPr>
          <p:cNvPr id="22" name="Oval 21">
            <a:extLst>
              <a:ext uri="{FF2B5EF4-FFF2-40B4-BE49-F238E27FC236}">
                <a16:creationId xmlns:a16="http://schemas.microsoft.com/office/drawing/2014/main" id="{E71262B0-F472-F179-A526-628088CEFFB1}"/>
              </a:ext>
            </a:extLst>
          </p:cNvPr>
          <p:cNvSpPr/>
          <p:nvPr/>
        </p:nvSpPr>
        <p:spPr>
          <a:xfrm>
            <a:off x="2144616" y="3512084"/>
            <a:ext cx="1059456" cy="932304"/>
          </a:xfrm>
          <a:prstGeom prst="ellipse">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cxnSp>
        <p:nvCxnSpPr>
          <p:cNvPr id="16" name="Straight Connector 15">
            <a:extLst>
              <a:ext uri="{FF2B5EF4-FFF2-40B4-BE49-F238E27FC236}">
                <a16:creationId xmlns:a16="http://schemas.microsoft.com/office/drawing/2014/main" id="{AD7193FB-6AE6-4B3B-8F89-56B55DD63B4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bwMode="white">
          <a:xfrm>
            <a:off x="0" y="2201402"/>
            <a:ext cx="12188824" cy="0"/>
          </a:xfrm>
          <a:prstGeom prst="line">
            <a:avLst/>
          </a:prstGeom>
          <a:ln w="508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Oval 2">
            <a:extLst>
              <a:ext uri="{FF2B5EF4-FFF2-40B4-BE49-F238E27FC236}">
                <a16:creationId xmlns:a16="http://schemas.microsoft.com/office/drawing/2014/main" id="{A65CF7EB-0352-9232-D366-1D66CEE57210}"/>
              </a:ext>
            </a:extLst>
          </p:cNvPr>
          <p:cNvSpPr/>
          <p:nvPr/>
        </p:nvSpPr>
        <p:spPr>
          <a:xfrm>
            <a:off x="2350265" y="3663244"/>
            <a:ext cx="672029" cy="636222"/>
          </a:xfrm>
          <a:prstGeom prst="ellipse">
            <a:avLst/>
          </a:prstGeom>
          <a:solidFill>
            <a:schemeClr val="accent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Oval 22">
            <a:extLst>
              <a:ext uri="{FF2B5EF4-FFF2-40B4-BE49-F238E27FC236}">
                <a16:creationId xmlns:a16="http://schemas.microsoft.com/office/drawing/2014/main" id="{35B34183-B8FE-8C42-E482-0AD6B64B1872}"/>
              </a:ext>
            </a:extLst>
          </p:cNvPr>
          <p:cNvSpPr/>
          <p:nvPr/>
        </p:nvSpPr>
        <p:spPr>
          <a:xfrm>
            <a:off x="2886419" y="4010140"/>
            <a:ext cx="1837981" cy="1647678"/>
          </a:xfrm>
          <a:prstGeom prst="ellipse">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Oval 5">
            <a:extLst>
              <a:ext uri="{FF2B5EF4-FFF2-40B4-BE49-F238E27FC236}">
                <a16:creationId xmlns:a16="http://schemas.microsoft.com/office/drawing/2014/main" id="{8343EB2E-053B-D337-650E-42D1A474C3BF}"/>
              </a:ext>
            </a:extLst>
          </p:cNvPr>
          <p:cNvSpPr/>
          <p:nvPr/>
        </p:nvSpPr>
        <p:spPr>
          <a:xfrm>
            <a:off x="3325257" y="3193974"/>
            <a:ext cx="545335" cy="480288"/>
          </a:xfrm>
          <a:prstGeom prst="ellipse">
            <a:avLst/>
          </a:prstGeom>
          <a:solidFill>
            <a:srgbClr val="17C7D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Oval 6">
            <a:extLst>
              <a:ext uri="{FF2B5EF4-FFF2-40B4-BE49-F238E27FC236}">
                <a16:creationId xmlns:a16="http://schemas.microsoft.com/office/drawing/2014/main" id="{6961B861-6B78-52BF-CF51-57317D7056CE}"/>
              </a:ext>
            </a:extLst>
          </p:cNvPr>
          <p:cNvSpPr/>
          <p:nvPr/>
        </p:nvSpPr>
        <p:spPr>
          <a:xfrm>
            <a:off x="3290369" y="4381208"/>
            <a:ext cx="1015389" cy="905542"/>
          </a:xfrm>
          <a:prstGeom prst="ellipse">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Oval 23">
            <a:extLst>
              <a:ext uri="{FF2B5EF4-FFF2-40B4-BE49-F238E27FC236}">
                <a16:creationId xmlns:a16="http://schemas.microsoft.com/office/drawing/2014/main" id="{C43CB482-2189-23BA-3BA1-D1F6BC19E5B0}"/>
              </a:ext>
            </a:extLst>
          </p:cNvPr>
          <p:cNvSpPr/>
          <p:nvPr/>
        </p:nvSpPr>
        <p:spPr>
          <a:xfrm>
            <a:off x="7467600" y="3193974"/>
            <a:ext cx="1863691" cy="1796666"/>
          </a:xfrm>
          <a:prstGeom prst="ellipse">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Oval 20">
            <a:extLst>
              <a:ext uri="{FF2B5EF4-FFF2-40B4-BE49-F238E27FC236}">
                <a16:creationId xmlns:a16="http://schemas.microsoft.com/office/drawing/2014/main" id="{8F6A1FB3-E829-6C19-76FA-DB2B42BD4CCA}"/>
              </a:ext>
            </a:extLst>
          </p:cNvPr>
          <p:cNvSpPr/>
          <p:nvPr/>
        </p:nvSpPr>
        <p:spPr>
          <a:xfrm>
            <a:off x="3437263" y="3294047"/>
            <a:ext cx="301127" cy="300208"/>
          </a:xfrm>
          <a:prstGeom prst="ellipse">
            <a:avLst/>
          </a:prstGeom>
          <a:solidFill>
            <a:srgbClr val="9DEBF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Oval 24">
            <a:extLst>
              <a:ext uri="{FF2B5EF4-FFF2-40B4-BE49-F238E27FC236}">
                <a16:creationId xmlns:a16="http://schemas.microsoft.com/office/drawing/2014/main" id="{25C87969-F811-7E62-8CA1-06BF0AA9C5BC}"/>
              </a:ext>
            </a:extLst>
          </p:cNvPr>
          <p:cNvSpPr/>
          <p:nvPr/>
        </p:nvSpPr>
        <p:spPr>
          <a:xfrm>
            <a:off x="9337719" y="3160003"/>
            <a:ext cx="1059456" cy="932304"/>
          </a:xfrm>
          <a:prstGeom prst="ellipse">
            <a:avLst/>
          </a:prstGeom>
          <a:solidFill>
            <a:srgbClr val="FF8585"/>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Oval 7">
            <a:extLst>
              <a:ext uri="{FF2B5EF4-FFF2-40B4-BE49-F238E27FC236}">
                <a16:creationId xmlns:a16="http://schemas.microsoft.com/office/drawing/2014/main" id="{8E6F8B4F-34C4-BAF7-074A-F8E6EE9AA203}"/>
              </a:ext>
            </a:extLst>
          </p:cNvPr>
          <p:cNvSpPr/>
          <p:nvPr/>
        </p:nvSpPr>
        <p:spPr>
          <a:xfrm>
            <a:off x="7869716" y="3601527"/>
            <a:ext cx="1053944" cy="1017227"/>
          </a:xfrm>
          <a:prstGeom prst="ellipse">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Oval 10">
            <a:extLst>
              <a:ext uri="{FF2B5EF4-FFF2-40B4-BE49-F238E27FC236}">
                <a16:creationId xmlns:a16="http://schemas.microsoft.com/office/drawing/2014/main" id="{9B96383B-742D-5F27-988A-82740DF2152D}"/>
              </a:ext>
            </a:extLst>
          </p:cNvPr>
          <p:cNvSpPr/>
          <p:nvPr/>
        </p:nvSpPr>
        <p:spPr>
          <a:xfrm>
            <a:off x="9531433" y="3313784"/>
            <a:ext cx="672029" cy="636222"/>
          </a:xfrm>
          <a:prstGeom prst="ellipse">
            <a:avLst/>
          </a:prstGeom>
          <a:solidFill>
            <a:srgbClr val="C0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Oval 4">
            <a:extLst>
              <a:ext uri="{FF2B5EF4-FFF2-40B4-BE49-F238E27FC236}">
                <a16:creationId xmlns:a16="http://schemas.microsoft.com/office/drawing/2014/main" id="{76075837-A8BB-AD39-D7AC-5DCA8DDB5E14}"/>
              </a:ext>
            </a:extLst>
          </p:cNvPr>
          <p:cNvSpPr/>
          <p:nvPr/>
        </p:nvSpPr>
        <p:spPr>
          <a:xfrm>
            <a:off x="8594994" y="5264095"/>
            <a:ext cx="508618" cy="493004"/>
          </a:xfrm>
          <a:prstGeom prst="ellipse">
            <a:avLst/>
          </a:prstGeom>
          <a:solidFill>
            <a:srgbClr val="F7F10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TextBox 19">
            <a:extLst>
              <a:ext uri="{FF2B5EF4-FFF2-40B4-BE49-F238E27FC236}">
                <a16:creationId xmlns:a16="http://schemas.microsoft.com/office/drawing/2014/main" id="{48DA8825-8E13-6564-CE4C-648CEE878D27}"/>
              </a:ext>
            </a:extLst>
          </p:cNvPr>
          <p:cNvSpPr txBox="1"/>
          <p:nvPr/>
        </p:nvSpPr>
        <p:spPr>
          <a:xfrm>
            <a:off x="5280749" y="5905042"/>
            <a:ext cx="2243769" cy="430887"/>
          </a:xfrm>
          <a:prstGeom prst="rect">
            <a:avLst/>
          </a:prstGeom>
          <a:noFill/>
        </p:spPr>
        <p:txBody>
          <a:bodyPr wrap="square" rtlCol="0">
            <a:spAutoFit/>
          </a:bodyPr>
          <a:lstStyle/>
          <a:p>
            <a:r>
              <a:rPr lang="fr-CH" sz="2200"/>
              <a:t>Integrated </a:t>
            </a:r>
            <a:r>
              <a:rPr lang="fr-CH" sz="2200" err="1"/>
              <a:t>market</a:t>
            </a:r>
            <a:endParaRPr lang="en-GB" sz="2200"/>
          </a:p>
        </p:txBody>
      </p:sp>
      <p:sp>
        <p:nvSpPr>
          <p:cNvPr id="26" name="Oval 25">
            <a:extLst>
              <a:ext uri="{FF2B5EF4-FFF2-40B4-BE49-F238E27FC236}">
                <a16:creationId xmlns:a16="http://schemas.microsoft.com/office/drawing/2014/main" id="{32F45E78-ED44-BE73-C8EB-B465D89D460D}"/>
              </a:ext>
            </a:extLst>
          </p:cNvPr>
          <p:cNvSpPr/>
          <p:nvPr/>
        </p:nvSpPr>
        <p:spPr>
          <a:xfrm>
            <a:off x="8714342" y="5387248"/>
            <a:ext cx="275420" cy="239613"/>
          </a:xfrm>
          <a:prstGeom prst="ellipse">
            <a:avLst/>
          </a:prstGeom>
          <a:solidFill>
            <a:srgbClr val="FCFAB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Arrow: Right 29">
            <a:extLst>
              <a:ext uri="{FF2B5EF4-FFF2-40B4-BE49-F238E27FC236}">
                <a16:creationId xmlns:a16="http://schemas.microsoft.com/office/drawing/2014/main" id="{23F1B13C-7BBF-9163-57B3-F838C7A124EE}"/>
              </a:ext>
            </a:extLst>
          </p:cNvPr>
          <p:cNvSpPr/>
          <p:nvPr/>
        </p:nvSpPr>
        <p:spPr>
          <a:xfrm>
            <a:off x="4403992" y="4705272"/>
            <a:ext cx="537991" cy="171972"/>
          </a:xfrm>
          <a:prstGeom prst="rightArrow">
            <a:avLst>
              <a:gd name="adj1" fmla="val 21519"/>
              <a:gd name="adj2" fmla="val 106963"/>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Arrow: Right 30">
            <a:extLst>
              <a:ext uri="{FF2B5EF4-FFF2-40B4-BE49-F238E27FC236}">
                <a16:creationId xmlns:a16="http://schemas.microsoft.com/office/drawing/2014/main" id="{583386CB-82D4-DA4F-18EC-9E51B8B19888}"/>
              </a:ext>
            </a:extLst>
          </p:cNvPr>
          <p:cNvSpPr/>
          <p:nvPr/>
        </p:nvSpPr>
        <p:spPr>
          <a:xfrm rot="16200000">
            <a:off x="3508873" y="3924153"/>
            <a:ext cx="537991" cy="171972"/>
          </a:xfrm>
          <a:prstGeom prst="rightArrow">
            <a:avLst>
              <a:gd name="adj1" fmla="val 21519"/>
              <a:gd name="adj2" fmla="val 106963"/>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Arrow: Right 31">
            <a:extLst>
              <a:ext uri="{FF2B5EF4-FFF2-40B4-BE49-F238E27FC236}">
                <a16:creationId xmlns:a16="http://schemas.microsoft.com/office/drawing/2014/main" id="{E2B1D6FB-3FC8-1A46-4F34-C2C56C2C3F72}"/>
              </a:ext>
            </a:extLst>
          </p:cNvPr>
          <p:cNvSpPr/>
          <p:nvPr/>
        </p:nvSpPr>
        <p:spPr>
          <a:xfrm rot="5400000">
            <a:off x="3499084" y="5552492"/>
            <a:ext cx="537991" cy="171972"/>
          </a:xfrm>
          <a:prstGeom prst="rightArrow">
            <a:avLst>
              <a:gd name="adj1" fmla="val 21519"/>
              <a:gd name="adj2" fmla="val 106963"/>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Arrow: Right 32">
            <a:extLst>
              <a:ext uri="{FF2B5EF4-FFF2-40B4-BE49-F238E27FC236}">
                <a16:creationId xmlns:a16="http://schemas.microsoft.com/office/drawing/2014/main" id="{BB47DF0F-15BA-0D6E-1B6F-57D9D81137B4}"/>
              </a:ext>
            </a:extLst>
          </p:cNvPr>
          <p:cNvSpPr/>
          <p:nvPr/>
        </p:nvSpPr>
        <p:spPr>
          <a:xfrm rot="10800000">
            <a:off x="2603651" y="4704370"/>
            <a:ext cx="537991" cy="171972"/>
          </a:xfrm>
          <a:prstGeom prst="rightArrow">
            <a:avLst>
              <a:gd name="adj1" fmla="val 21519"/>
              <a:gd name="adj2" fmla="val 106963"/>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Arrow: Right 33">
            <a:extLst>
              <a:ext uri="{FF2B5EF4-FFF2-40B4-BE49-F238E27FC236}">
                <a16:creationId xmlns:a16="http://schemas.microsoft.com/office/drawing/2014/main" id="{12E2DC34-4FA7-022D-0762-1631030C9068}"/>
              </a:ext>
            </a:extLst>
          </p:cNvPr>
          <p:cNvSpPr/>
          <p:nvPr/>
        </p:nvSpPr>
        <p:spPr>
          <a:xfrm>
            <a:off x="9000779" y="4010139"/>
            <a:ext cx="537991" cy="171972"/>
          </a:xfrm>
          <a:prstGeom prst="rightArrow">
            <a:avLst>
              <a:gd name="adj1" fmla="val 21519"/>
              <a:gd name="adj2" fmla="val 106963"/>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5" name="Arrow: Right 34">
            <a:extLst>
              <a:ext uri="{FF2B5EF4-FFF2-40B4-BE49-F238E27FC236}">
                <a16:creationId xmlns:a16="http://schemas.microsoft.com/office/drawing/2014/main" id="{F2DF5C62-9233-08F1-E7D6-D389EB44EC92}"/>
              </a:ext>
            </a:extLst>
          </p:cNvPr>
          <p:cNvSpPr/>
          <p:nvPr/>
        </p:nvSpPr>
        <p:spPr>
          <a:xfrm rot="5400000">
            <a:off x="8148808" y="4886528"/>
            <a:ext cx="537991" cy="171972"/>
          </a:xfrm>
          <a:prstGeom prst="rightArrow">
            <a:avLst>
              <a:gd name="adj1" fmla="val 21519"/>
              <a:gd name="adj2" fmla="val 106963"/>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6" name="Arrow: Right 35">
            <a:extLst>
              <a:ext uri="{FF2B5EF4-FFF2-40B4-BE49-F238E27FC236}">
                <a16:creationId xmlns:a16="http://schemas.microsoft.com/office/drawing/2014/main" id="{B55C784C-5EC0-3462-DAC4-F0E94A09F3DE}"/>
              </a:ext>
            </a:extLst>
          </p:cNvPr>
          <p:cNvSpPr/>
          <p:nvPr/>
        </p:nvSpPr>
        <p:spPr>
          <a:xfrm rot="10800000">
            <a:off x="7235784" y="4024154"/>
            <a:ext cx="537991" cy="171972"/>
          </a:xfrm>
          <a:prstGeom prst="rightArrow">
            <a:avLst>
              <a:gd name="adj1" fmla="val 21519"/>
              <a:gd name="adj2" fmla="val 106963"/>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7" name="Arrow: Right 36">
            <a:extLst>
              <a:ext uri="{FF2B5EF4-FFF2-40B4-BE49-F238E27FC236}">
                <a16:creationId xmlns:a16="http://schemas.microsoft.com/office/drawing/2014/main" id="{48ECF1EB-ED55-DFB7-8D1B-2F34A3F699B2}"/>
              </a:ext>
            </a:extLst>
          </p:cNvPr>
          <p:cNvSpPr/>
          <p:nvPr/>
        </p:nvSpPr>
        <p:spPr>
          <a:xfrm rot="16200000">
            <a:off x="8136565" y="3122220"/>
            <a:ext cx="537991" cy="171972"/>
          </a:xfrm>
          <a:prstGeom prst="rightArrow">
            <a:avLst>
              <a:gd name="adj1" fmla="val 21519"/>
              <a:gd name="adj2" fmla="val 106963"/>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0" name="Arrow: Right 39">
            <a:extLst>
              <a:ext uri="{FF2B5EF4-FFF2-40B4-BE49-F238E27FC236}">
                <a16:creationId xmlns:a16="http://schemas.microsoft.com/office/drawing/2014/main" id="{667882C5-D3C0-44FA-2314-620ED192B50E}"/>
              </a:ext>
            </a:extLst>
          </p:cNvPr>
          <p:cNvSpPr/>
          <p:nvPr/>
        </p:nvSpPr>
        <p:spPr>
          <a:xfrm rot="5400000">
            <a:off x="3433108" y="3039286"/>
            <a:ext cx="309434" cy="139533"/>
          </a:xfrm>
          <a:prstGeom prst="rightArrow">
            <a:avLst>
              <a:gd name="adj1" fmla="val 21519"/>
              <a:gd name="adj2" fmla="val 106963"/>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Arrow: Right 40">
            <a:extLst>
              <a:ext uri="{FF2B5EF4-FFF2-40B4-BE49-F238E27FC236}">
                <a16:creationId xmlns:a16="http://schemas.microsoft.com/office/drawing/2014/main" id="{8F81EA23-78E1-A797-09CD-BB5A848A7FD0}"/>
              </a:ext>
            </a:extLst>
          </p:cNvPr>
          <p:cNvSpPr/>
          <p:nvPr/>
        </p:nvSpPr>
        <p:spPr>
          <a:xfrm rot="16200000">
            <a:off x="3443207" y="3707693"/>
            <a:ext cx="309434" cy="139533"/>
          </a:xfrm>
          <a:prstGeom prst="rightArrow">
            <a:avLst>
              <a:gd name="adj1" fmla="val 21519"/>
              <a:gd name="adj2" fmla="val 106963"/>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2" name="Arrow: Right 41">
            <a:extLst>
              <a:ext uri="{FF2B5EF4-FFF2-40B4-BE49-F238E27FC236}">
                <a16:creationId xmlns:a16="http://schemas.microsoft.com/office/drawing/2014/main" id="{B21BE51D-1D9D-ADC0-9394-9A22BA0ADEE0}"/>
              </a:ext>
            </a:extLst>
          </p:cNvPr>
          <p:cNvSpPr/>
          <p:nvPr/>
        </p:nvSpPr>
        <p:spPr>
          <a:xfrm rot="10800000">
            <a:off x="3763594" y="3359233"/>
            <a:ext cx="309434" cy="139533"/>
          </a:xfrm>
          <a:prstGeom prst="rightArrow">
            <a:avLst>
              <a:gd name="adj1" fmla="val 21519"/>
              <a:gd name="adj2" fmla="val 106963"/>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3" name="Arrow: Right 42">
            <a:extLst>
              <a:ext uri="{FF2B5EF4-FFF2-40B4-BE49-F238E27FC236}">
                <a16:creationId xmlns:a16="http://schemas.microsoft.com/office/drawing/2014/main" id="{66C5D102-FF0D-3832-ECEC-821D4C60CC2B}"/>
              </a:ext>
            </a:extLst>
          </p:cNvPr>
          <p:cNvSpPr/>
          <p:nvPr/>
        </p:nvSpPr>
        <p:spPr>
          <a:xfrm>
            <a:off x="3081918" y="3366125"/>
            <a:ext cx="309434" cy="139533"/>
          </a:xfrm>
          <a:prstGeom prst="rightArrow">
            <a:avLst>
              <a:gd name="adj1" fmla="val 21519"/>
              <a:gd name="adj2" fmla="val 106963"/>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4" name="Arrow: Right 43">
            <a:extLst>
              <a:ext uri="{FF2B5EF4-FFF2-40B4-BE49-F238E27FC236}">
                <a16:creationId xmlns:a16="http://schemas.microsoft.com/office/drawing/2014/main" id="{1184B130-85C8-AC02-1195-504AC7B9F284}"/>
              </a:ext>
            </a:extLst>
          </p:cNvPr>
          <p:cNvSpPr/>
          <p:nvPr/>
        </p:nvSpPr>
        <p:spPr>
          <a:xfrm rot="10800000">
            <a:off x="9028285" y="5437287"/>
            <a:ext cx="309434" cy="139533"/>
          </a:xfrm>
          <a:prstGeom prst="rightArrow">
            <a:avLst>
              <a:gd name="adj1" fmla="val 21519"/>
              <a:gd name="adj2" fmla="val 106963"/>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5" name="Arrow: Right 44">
            <a:extLst>
              <a:ext uri="{FF2B5EF4-FFF2-40B4-BE49-F238E27FC236}">
                <a16:creationId xmlns:a16="http://schemas.microsoft.com/office/drawing/2014/main" id="{D92B7FDF-0BB6-DF8C-DE73-5301A9D29D9B}"/>
              </a:ext>
            </a:extLst>
          </p:cNvPr>
          <p:cNvSpPr/>
          <p:nvPr/>
        </p:nvSpPr>
        <p:spPr>
          <a:xfrm>
            <a:off x="8325518" y="5445198"/>
            <a:ext cx="309434" cy="139533"/>
          </a:xfrm>
          <a:prstGeom prst="rightArrow">
            <a:avLst>
              <a:gd name="adj1" fmla="val 21519"/>
              <a:gd name="adj2" fmla="val 106963"/>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6" name="Arrow: Right 45">
            <a:extLst>
              <a:ext uri="{FF2B5EF4-FFF2-40B4-BE49-F238E27FC236}">
                <a16:creationId xmlns:a16="http://schemas.microsoft.com/office/drawing/2014/main" id="{642D32E1-62F0-C791-2431-5E02D3ABBBA2}"/>
              </a:ext>
            </a:extLst>
          </p:cNvPr>
          <p:cNvSpPr/>
          <p:nvPr/>
        </p:nvSpPr>
        <p:spPr>
          <a:xfrm rot="16200000">
            <a:off x="8699183" y="5752452"/>
            <a:ext cx="309434" cy="139533"/>
          </a:xfrm>
          <a:prstGeom prst="rightArrow">
            <a:avLst>
              <a:gd name="adj1" fmla="val 21519"/>
              <a:gd name="adj2" fmla="val 106963"/>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7" name="Arrow: Right 46">
            <a:extLst>
              <a:ext uri="{FF2B5EF4-FFF2-40B4-BE49-F238E27FC236}">
                <a16:creationId xmlns:a16="http://schemas.microsoft.com/office/drawing/2014/main" id="{A4746B95-C1CE-5687-0DBA-F1E8A2CC6832}"/>
              </a:ext>
            </a:extLst>
          </p:cNvPr>
          <p:cNvSpPr/>
          <p:nvPr/>
        </p:nvSpPr>
        <p:spPr>
          <a:xfrm rot="5400000">
            <a:off x="8699183" y="5131987"/>
            <a:ext cx="309434" cy="139533"/>
          </a:xfrm>
          <a:prstGeom prst="rightArrow">
            <a:avLst>
              <a:gd name="adj1" fmla="val 21519"/>
              <a:gd name="adj2" fmla="val 106963"/>
            </a:avLst>
          </a:prstGeom>
          <a:solidFill>
            <a:schemeClr val="bg2">
              <a:lumMod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8" name="Oval 47">
            <a:extLst>
              <a:ext uri="{FF2B5EF4-FFF2-40B4-BE49-F238E27FC236}">
                <a16:creationId xmlns:a16="http://schemas.microsoft.com/office/drawing/2014/main" id="{7A1EAAB4-344B-E4B1-715E-907990073D56}"/>
              </a:ext>
            </a:extLst>
          </p:cNvPr>
          <p:cNvSpPr/>
          <p:nvPr/>
        </p:nvSpPr>
        <p:spPr>
          <a:xfrm>
            <a:off x="1794825" y="2721166"/>
            <a:ext cx="3485924" cy="3459297"/>
          </a:xfrm>
          <a:prstGeom prst="ellipse">
            <a:avLst/>
          </a:prstGeom>
          <a:noFill/>
          <a:ln>
            <a:solidFill>
              <a:schemeClr val="accent1"/>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9" name="Oval 48">
            <a:extLst>
              <a:ext uri="{FF2B5EF4-FFF2-40B4-BE49-F238E27FC236}">
                <a16:creationId xmlns:a16="http://schemas.microsoft.com/office/drawing/2014/main" id="{708C6B8F-9289-28B3-0086-2B6014696206}"/>
              </a:ext>
            </a:extLst>
          </p:cNvPr>
          <p:cNvSpPr/>
          <p:nvPr/>
        </p:nvSpPr>
        <p:spPr>
          <a:xfrm>
            <a:off x="7235783" y="2555913"/>
            <a:ext cx="3439561" cy="3349129"/>
          </a:xfrm>
          <a:prstGeom prst="ellipse">
            <a:avLst/>
          </a:prstGeom>
          <a:noFill/>
          <a:ln>
            <a:solidFill>
              <a:schemeClr val="accent2"/>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0" name="Rectangle: Rounded Corners 49">
            <a:extLst>
              <a:ext uri="{FF2B5EF4-FFF2-40B4-BE49-F238E27FC236}">
                <a16:creationId xmlns:a16="http://schemas.microsoft.com/office/drawing/2014/main" id="{D1EA9650-EBB8-D64E-FD83-8E78D25963B8}"/>
              </a:ext>
            </a:extLst>
          </p:cNvPr>
          <p:cNvSpPr/>
          <p:nvPr/>
        </p:nvSpPr>
        <p:spPr>
          <a:xfrm>
            <a:off x="1443210" y="2412697"/>
            <a:ext cx="10190602" cy="4263526"/>
          </a:xfrm>
          <a:prstGeom prst="roundRect">
            <a:avLst/>
          </a:prstGeom>
          <a:noFill/>
          <a:ln>
            <a:solidFill>
              <a:srgbClr val="7030A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98890998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10" name="Straight Connector 9">
            <a:extLst>
              <a:ext uri="{FF2B5EF4-FFF2-40B4-BE49-F238E27FC236}">
                <a16:creationId xmlns:a16="http://schemas.microsoft.com/office/drawing/2014/main" id="{D2E961F1-4A28-4A5F-BBD4-6E400E5E6C7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bwMode="white">
          <a:xfrm>
            <a:off x="0" y="272357"/>
            <a:ext cx="12188824" cy="0"/>
          </a:xfrm>
          <a:prstGeom prst="line">
            <a:avLst/>
          </a:prstGeom>
          <a:ln w="508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12" name="Rectangle 11">
            <a:extLst>
              <a:ext uri="{FF2B5EF4-FFF2-40B4-BE49-F238E27FC236}">
                <a16:creationId xmlns:a16="http://schemas.microsoft.com/office/drawing/2014/main" id="{7F57BEA8-497D-4AA8-8A18-BDCD696B25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68596"/>
            <a:ext cx="12192000" cy="1735555"/>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A54187F-3F37-C5AB-2A68-19E000EF32EF}"/>
              </a:ext>
            </a:extLst>
          </p:cNvPr>
          <p:cNvSpPr>
            <a:spLocks noGrp="1"/>
          </p:cNvSpPr>
          <p:nvPr>
            <p:ph type="title"/>
          </p:nvPr>
        </p:nvSpPr>
        <p:spPr>
          <a:xfrm>
            <a:off x="213064" y="489439"/>
            <a:ext cx="11765099" cy="930447"/>
          </a:xfrm>
        </p:spPr>
        <p:txBody>
          <a:bodyPr vert="horz" lIns="91440" tIns="45720" rIns="91440" bIns="45720" rtlCol="0" anchor="b">
            <a:noAutofit/>
          </a:bodyPr>
          <a:lstStyle/>
          <a:p>
            <a:pPr algn="ctr"/>
            <a:r>
              <a:rPr lang="en-US" sz="4000" b="1">
                <a:solidFill>
                  <a:schemeClr val="bg1"/>
                </a:solidFill>
              </a:rPr>
              <a:t>Gains from trade when firms differ in their productivity</a:t>
            </a:r>
            <a:endParaRPr lang="en-US" sz="4000" b="1" kern="1200">
              <a:solidFill>
                <a:schemeClr val="bg1"/>
              </a:solidFill>
              <a:latin typeface="+mj-lt"/>
              <a:ea typeface="+mj-ea"/>
              <a:cs typeface="+mj-cs"/>
            </a:endParaRPr>
          </a:p>
        </p:txBody>
      </p:sp>
      <p:cxnSp>
        <p:nvCxnSpPr>
          <p:cNvPr id="14" name="Straight Connector 13">
            <a:extLst>
              <a:ext uri="{FF2B5EF4-FFF2-40B4-BE49-F238E27FC236}">
                <a16:creationId xmlns:a16="http://schemas.microsoft.com/office/drawing/2014/main" id="{A82415D3-DDE5-4D63-8CB3-23A5EC581B2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24400" y="1479733"/>
            <a:ext cx="2743200" cy="0"/>
          </a:xfrm>
          <a:prstGeom prst="line">
            <a:avLst/>
          </a:prstGeom>
          <a:ln w="19050">
            <a:solidFill>
              <a:schemeClr val="bg1">
                <a:alpha val="75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AD7193FB-6AE6-4B3B-8F89-56B55DD63B4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bwMode="white">
          <a:xfrm>
            <a:off x="0" y="2201402"/>
            <a:ext cx="12188824" cy="0"/>
          </a:xfrm>
          <a:prstGeom prst="line">
            <a:avLst/>
          </a:prstGeom>
          <a:ln w="508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27" name="Content Placeholder 6">
            <a:extLst>
              <a:ext uri="{FF2B5EF4-FFF2-40B4-BE49-F238E27FC236}">
                <a16:creationId xmlns:a16="http://schemas.microsoft.com/office/drawing/2014/main" id="{28DE1720-616A-494C-8355-5FCC823F3DF9}"/>
              </a:ext>
            </a:extLst>
          </p:cNvPr>
          <p:cNvSpPr>
            <a:spLocks noGrp="1"/>
          </p:cNvSpPr>
          <p:nvPr>
            <p:ph idx="1"/>
          </p:nvPr>
        </p:nvSpPr>
        <p:spPr>
          <a:xfrm>
            <a:off x="713678" y="2631687"/>
            <a:ext cx="10640122" cy="3545275"/>
          </a:xfrm>
        </p:spPr>
        <p:txBody>
          <a:bodyPr vert="horz" lIns="91440" tIns="45720" rIns="91440" bIns="45720" rtlCol="0" anchor="t">
            <a:noAutofit/>
          </a:bodyPr>
          <a:lstStyle/>
          <a:p>
            <a:pPr eaLnBrk="1" hangingPunct="1">
              <a:defRPr/>
            </a:pPr>
            <a:r>
              <a:rPr lang="en-US" sz="2400">
                <a:solidFill>
                  <a:srgbClr val="0000FF"/>
                </a:solidFill>
              </a:rPr>
              <a:t>Productivity effect:</a:t>
            </a:r>
            <a:r>
              <a:rPr lang="en-US" sz="2400"/>
              <a:t> Reallocation of resources and market shares from less to more productive firms.</a:t>
            </a:r>
          </a:p>
          <a:p>
            <a:pPr marL="0" indent="0" eaLnBrk="1" hangingPunct="1">
              <a:buFont typeface="Wingdings" panose="05000000000000000000" pitchFamily="2" charset="2"/>
              <a:buNone/>
              <a:defRPr/>
            </a:pPr>
            <a:endParaRPr lang="en-US" sz="1400"/>
          </a:p>
          <a:p>
            <a:pPr eaLnBrk="1" hangingPunct="1">
              <a:defRPr/>
            </a:pPr>
            <a:endParaRPr lang="en-US" altLang="en-US" sz="1400"/>
          </a:p>
          <a:p>
            <a:pPr marL="0" indent="0" algn="ctr" eaLnBrk="1" hangingPunct="1">
              <a:buNone/>
              <a:defRPr/>
            </a:pPr>
            <a:r>
              <a:rPr lang="en-US" altLang="en-US" sz="2400" i="1">
                <a:solidFill>
                  <a:srgbClr val="0000FF"/>
                </a:solidFill>
              </a:rPr>
              <a:t>The average industry productivity increases and prices decline</a:t>
            </a:r>
            <a:endParaRPr lang="en-GB" sz="2400" i="1">
              <a:solidFill>
                <a:srgbClr val="0000FF"/>
              </a:solidFill>
            </a:endParaRPr>
          </a:p>
        </p:txBody>
      </p:sp>
    </p:spTree>
    <p:extLst>
      <p:ext uri="{BB962C8B-B14F-4D97-AF65-F5344CB8AC3E}">
        <p14:creationId xmlns:p14="http://schemas.microsoft.com/office/powerpoint/2010/main" val="376120950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3896A03-3945-419A-B66B-4EE266EDD1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 y="0"/>
            <a:ext cx="6083447" cy="6858001"/>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9E07938-0643-E5FF-0BC5-653038D297D4}"/>
              </a:ext>
            </a:extLst>
          </p:cNvPr>
          <p:cNvSpPr>
            <a:spLocks noGrp="1"/>
          </p:cNvSpPr>
          <p:nvPr>
            <p:ph type="title"/>
          </p:nvPr>
        </p:nvSpPr>
        <p:spPr>
          <a:xfrm>
            <a:off x="1155558" y="637762"/>
            <a:ext cx="4284397" cy="5576770"/>
          </a:xfrm>
        </p:spPr>
        <p:txBody>
          <a:bodyPr vert="horz" lIns="91440" tIns="45720" rIns="91440" bIns="45720" rtlCol="0" anchor="ctr">
            <a:normAutofit/>
          </a:bodyPr>
          <a:lstStyle/>
          <a:p>
            <a:r>
              <a:rPr lang="en-US" altLang="de-DE" sz="6100" b="1" kern="1200">
                <a:solidFill>
                  <a:schemeClr val="bg1"/>
                </a:solidFill>
                <a:latin typeface="+mj-lt"/>
                <a:ea typeface="+mj-ea"/>
                <a:cs typeface="+mj-cs"/>
              </a:rPr>
              <a:t>Gains from trade: recap</a:t>
            </a:r>
            <a:br>
              <a:rPr lang="en-US" altLang="de-DE" sz="6100" b="1" kern="1200">
                <a:solidFill>
                  <a:schemeClr val="bg1"/>
                </a:solidFill>
                <a:latin typeface="+mj-lt"/>
                <a:ea typeface="+mj-ea"/>
                <a:cs typeface="+mj-cs"/>
              </a:rPr>
            </a:br>
            <a:br>
              <a:rPr lang="en-US" altLang="de-DE" sz="6100" b="1" kern="1200">
                <a:solidFill>
                  <a:schemeClr val="bg1"/>
                </a:solidFill>
                <a:latin typeface="+mj-lt"/>
                <a:ea typeface="+mj-ea"/>
                <a:cs typeface="+mj-cs"/>
              </a:rPr>
            </a:br>
            <a:endParaRPr lang="en-US" sz="6100" kern="1200">
              <a:solidFill>
                <a:schemeClr val="bg1"/>
              </a:solidFill>
              <a:latin typeface="+mj-lt"/>
              <a:ea typeface="+mj-ea"/>
              <a:cs typeface="+mj-cs"/>
            </a:endParaRPr>
          </a:p>
        </p:txBody>
      </p:sp>
      <p:sp>
        <p:nvSpPr>
          <p:cNvPr id="10" name="Rectangle 9">
            <a:extLst>
              <a:ext uri="{FF2B5EF4-FFF2-40B4-BE49-F238E27FC236}">
                <a16:creationId xmlns:a16="http://schemas.microsoft.com/office/drawing/2014/main" id="{B34F5AD2-EDBD-4BBD-A55C-EAFFD0C709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96000" y="0"/>
            <a:ext cx="6095990" cy="685800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A75CB8EE-21DA-5A1D-5A0E-813D103731AA}"/>
              </a:ext>
            </a:extLst>
          </p:cNvPr>
          <p:cNvSpPr>
            <a:spLocks noGrp="1"/>
          </p:cNvSpPr>
          <p:nvPr>
            <p:ph idx="1"/>
          </p:nvPr>
        </p:nvSpPr>
        <p:spPr>
          <a:xfrm>
            <a:off x="6389649" y="234176"/>
            <a:ext cx="5451831" cy="6219890"/>
          </a:xfrm>
        </p:spPr>
        <p:txBody>
          <a:bodyPr vert="horz" lIns="91440" tIns="45720" rIns="91440" bIns="45720" rtlCol="0" anchor="ctr">
            <a:normAutofit/>
          </a:bodyPr>
          <a:lstStyle/>
          <a:p>
            <a:pPr marL="0" indent="0" algn="ctr">
              <a:buNone/>
            </a:pPr>
            <a:endParaRPr lang="en-GB" altLang="en-US" sz="4400"/>
          </a:p>
          <a:p>
            <a:pPr marL="457200" lvl="2" indent="-457200">
              <a:defRPr/>
            </a:pPr>
            <a:r>
              <a:rPr lang="en-GB" sz="2400">
                <a:ea typeface="+mn-ea"/>
                <a:cs typeface="+mn-cs"/>
              </a:rPr>
              <a:t>More efficient allocation of resources (across and within sectors)</a:t>
            </a:r>
          </a:p>
          <a:p>
            <a:pPr marL="457200" lvl="2" indent="-457200">
              <a:defRPr/>
            </a:pPr>
            <a:endParaRPr lang="en-GB" sz="2400">
              <a:ea typeface="+mn-ea"/>
              <a:cs typeface="+mn-cs"/>
            </a:endParaRPr>
          </a:p>
          <a:p>
            <a:pPr marL="457200" lvl="2" indent="-457200">
              <a:defRPr/>
            </a:pPr>
            <a:r>
              <a:rPr lang="en-GB" sz="2400">
                <a:ea typeface="+mn-ea"/>
                <a:cs typeface="+mn-cs"/>
              </a:rPr>
              <a:t>Scale economies</a:t>
            </a:r>
          </a:p>
          <a:p>
            <a:pPr marL="457200" lvl="2" indent="-457200">
              <a:defRPr/>
            </a:pPr>
            <a:endParaRPr lang="en-GB" sz="2400">
              <a:ea typeface="+mn-ea"/>
              <a:cs typeface="+mn-cs"/>
            </a:endParaRPr>
          </a:p>
          <a:p>
            <a:pPr marL="457200" lvl="2" indent="-457200">
              <a:defRPr/>
            </a:pPr>
            <a:r>
              <a:rPr lang="en-GB" sz="2400">
                <a:ea typeface="+mn-ea"/>
                <a:cs typeface="+mn-cs"/>
              </a:rPr>
              <a:t>Increased competition</a:t>
            </a:r>
          </a:p>
          <a:p>
            <a:pPr marL="457200" lvl="2" indent="-457200">
              <a:defRPr/>
            </a:pPr>
            <a:endParaRPr lang="en-GB" sz="2400">
              <a:ea typeface="+mn-ea"/>
              <a:cs typeface="+mn-cs"/>
            </a:endParaRPr>
          </a:p>
          <a:p>
            <a:pPr marL="457200" lvl="2" indent="-457200">
              <a:defRPr/>
            </a:pPr>
            <a:r>
              <a:rPr lang="en-GB" sz="2400">
                <a:ea typeface="+mn-ea"/>
                <a:cs typeface="+mn-cs"/>
              </a:rPr>
              <a:t>Access to a larger </a:t>
            </a:r>
            <a:r>
              <a:rPr lang="en-GB" sz="2400" i="1">
                <a:ea typeface="+mn-ea"/>
                <a:cs typeface="+mn-cs"/>
              </a:rPr>
              <a:t>variety</a:t>
            </a:r>
            <a:r>
              <a:rPr lang="en-GB" sz="2400">
                <a:ea typeface="+mn-ea"/>
                <a:cs typeface="+mn-cs"/>
              </a:rPr>
              <a:t> of products </a:t>
            </a:r>
          </a:p>
          <a:p>
            <a:pPr marL="457200" lvl="2" indent="-457200">
              <a:defRPr/>
            </a:pPr>
            <a:endParaRPr lang="en-GB" sz="2400">
              <a:ea typeface="+mn-ea"/>
              <a:cs typeface="+mn-cs"/>
            </a:endParaRPr>
          </a:p>
          <a:p>
            <a:pPr marL="457200" lvl="2" indent="-457200">
              <a:buFont typeface="Wingdings" panose="05000000000000000000" pitchFamily="2" charset="2"/>
              <a:buChar char="Ø"/>
              <a:defRPr/>
            </a:pPr>
            <a:r>
              <a:rPr lang="en-GB" sz="2400">
                <a:ea typeface="+mn-ea"/>
                <a:cs typeface="+mn-cs"/>
              </a:rPr>
              <a:t>Higher real income (lower prices) and larger product variety</a:t>
            </a:r>
          </a:p>
        </p:txBody>
      </p:sp>
    </p:spTree>
    <p:extLst>
      <p:ext uri="{BB962C8B-B14F-4D97-AF65-F5344CB8AC3E}">
        <p14:creationId xmlns:p14="http://schemas.microsoft.com/office/powerpoint/2010/main" val="101874378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10" name="Straight Connector 9">
            <a:extLst>
              <a:ext uri="{FF2B5EF4-FFF2-40B4-BE49-F238E27FC236}">
                <a16:creationId xmlns:a16="http://schemas.microsoft.com/office/drawing/2014/main" id="{D2E961F1-4A28-4A5F-BBD4-6E400E5E6C7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bwMode="white">
          <a:xfrm>
            <a:off x="0" y="272357"/>
            <a:ext cx="12188824" cy="0"/>
          </a:xfrm>
          <a:prstGeom prst="line">
            <a:avLst/>
          </a:prstGeom>
          <a:ln w="508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12" name="Rectangle 11">
            <a:extLst>
              <a:ext uri="{FF2B5EF4-FFF2-40B4-BE49-F238E27FC236}">
                <a16:creationId xmlns:a16="http://schemas.microsoft.com/office/drawing/2014/main" id="{7F57BEA8-497D-4AA8-8A18-BDCD696B25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68596"/>
            <a:ext cx="12192000" cy="1735555"/>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A54187F-3F37-C5AB-2A68-19E000EF32EF}"/>
              </a:ext>
            </a:extLst>
          </p:cNvPr>
          <p:cNvSpPr>
            <a:spLocks noGrp="1"/>
          </p:cNvSpPr>
          <p:nvPr>
            <p:ph type="title"/>
          </p:nvPr>
        </p:nvSpPr>
        <p:spPr>
          <a:xfrm>
            <a:off x="213064" y="489439"/>
            <a:ext cx="11765099" cy="930447"/>
          </a:xfrm>
        </p:spPr>
        <p:txBody>
          <a:bodyPr vert="horz" lIns="91440" tIns="45720" rIns="91440" bIns="45720" rtlCol="0" anchor="b">
            <a:normAutofit/>
          </a:bodyPr>
          <a:lstStyle/>
          <a:p>
            <a:pPr algn="ctr"/>
            <a:r>
              <a:rPr lang="en-US" sz="5400" b="1" kern="1200">
                <a:solidFill>
                  <a:schemeClr val="bg1"/>
                </a:solidFill>
                <a:latin typeface="+mj-lt"/>
                <a:ea typeface="+mj-ea"/>
                <a:cs typeface="+mj-cs"/>
              </a:rPr>
              <a:t>Gains from trade: empirical evidence</a:t>
            </a:r>
          </a:p>
        </p:txBody>
      </p:sp>
      <p:cxnSp>
        <p:nvCxnSpPr>
          <p:cNvPr id="14" name="Straight Connector 13">
            <a:extLst>
              <a:ext uri="{FF2B5EF4-FFF2-40B4-BE49-F238E27FC236}">
                <a16:creationId xmlns:a16="http://schemas.microsoft.com/office/drawing/2014/main" id="{A82415D3-DDE5-4D63-8CB3-23A5EC581B2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24400" y="1479733"/>
            <a:ext cx="2743200" cy="0"/>
          </a:xfrm>
          <a:prstGeom prst="line">
            <a:avLst/>
          </a:prstGeom>
          <a:ln w="19050">
            <a:solidFill>
              <a:schemeClr val="bg1">
                <a:alpha val="75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AD7193FB-6AE6-4B3B-8F89-56B55DD63B4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bwMode="white">
          <a:xfrm>
            <a:off x="0" y="2201402"/>
            <a:ext cx="12188824" cy="0"/>
          </a:xfrm>
          <a:prstGeom prst="line">
            <a:avLst/>
          </a:prstGeom>
          <a:ln w="508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27" name="Content Placeholder 6">
            <a:extLst>
              <a:ext uri="{FF2B5EF4-FFF2-40B4-BE49-F238E27FC236}">
                <a16:creationId xmlns:a16="http://schemas.microsoft.com/office/drawing/2014/main" id="{28DE1720-616A-494C-8355-5FCC823F3DF9}"/>
              </a:ext>
            </a:extLst>
          </p:cNvPr>
          <p:cNvSpPr>
            <a:spLocks noGrp="1"/>
          </p:cNvSpPr>
          <p:nvPr>
            <p:ph idx="1"/>
          </p:nvPr>
        </p:nvSpPr>
        <p:spPr>
          <a:xfrm>
            <a:off x="213065" y="2631687"/>
            <a:ext cx="11765098" cy="3545275"/>
          </a:xfrm>
        </p:spPr>
        <p:txBody>
          <a:bodyPr vert="horz" lIns="91440" tIns="45720" rIns="91440" bIns="45720" rtlCol="0" anchor="t">
            <a:noAutofit/>
          </a:bodyPr>
          <a:lstStyle/>
          <a:p>
            <a:pPr marL="485775" lvl="1">
              <a:defRPr/>
            </a:pPr>
            <a:endParaRPr lang="en-GB"/>
          </a:p>
          <a:p>
            <a:pPr marL="485775" lvl="1">
              <a:defRPr/>
            </a:pPr>
            <a:r>
              <a:rPr lang="en-GB"/>
              <a:t>China’s WTO entry reduced U.S. manufacturing price indexes by 7.6% between 2000 and 2006 (</a:t>
            </a:r>
            <a:r>
              <a:rPr lang="en-GB" err="1"/>
              <a:t>Amiti</a:t>
            </a:r>
            <a:r>
              <a:rPr lang="en-GB"/>
              <a:t>, Dai, </a:t>
            </a:r>
            <a:r>
              <a:rPr lang="en-GB" err="1"/>
              <a:t>Feenstra</a:t>
            </a:r>
            <a:r>
              <a:rPr lang="en-GB"/>
              <a:t> and Romalis, 2018)</a:t>
            </a:r>
            <a:endParaRPr lang="en-US" altLang="en-US"/>
          </a:p>
          <a:p>
            <a:pPr marL="485775" lvl="1">
              <a:defRPr/>
            </a:pPr>
            <a:endParaRPr lang="en-US" altLang="en-US"/>
          </a:p>
          <a:p>
            <a:pPr marL="485775" lvl="1">
              <a:defRPr/>
            </a:pPr>
            <a:r>
              <a:rPr lang="en-US" altLang="en-US"/>
              <a:t>Access to imports of intermediate inputs increase firm productivity, especially through access to better technologies and cheaper input prices</a:t>
            </a:r>
          </a:p>
          <a:p>
            <a:pPr marL="542925" lvl="1" eaLnBrk="1" fontAlgn="auto" hangingPunct="1">
              <a:spcAft>
                <a:spcPts val="0"/>
              </a:spcAft>
              <a:defRPr/>
            </a:pPr>
            <a:endParaRPr lang="en-GB"/>
          </a:p>
          <a:p>
            <a:pPr marL="542925" lvl="1" eaLnBrk="1" fontAlgn="auto" hangingPunct="1">
              <a:spcAft>
                <a:spcPts val="0"/>
              </a:spcAft>
              <a:defRPr/>
            </a:pPr>
            <a:r>
              <a:rPr lang="en-GB"/>
              <a:t>Overall, </a:t>
            </a:r>
            <a:r>
              <a:rPr lang="en-GB" err="1"/>
              <a:t>Feyrer</a:t>
            </a:r>
            <a:r>
              <a:rPr lang="en-GB"/>
              <a:t> (2019) estimates that a 10 percent increase in trade leads to 5 percent increase in national income</a:t>
            </a:r>
          </a:p>
          <a:p>
            <a:pPr marL="0" indent="0" eaLnBrk="1" hangingPunct="1">
              <a:buNone/>
              <a:defRPr/>
            </a:pPr>
            <a:endParaRPr lang="en-GB" i="1">
              <a:solidFill>
                <a:srgbClr val="0000FF"/>
              </a:solidFill>
            </a:endParaRPr>
          </a:p>
        </p:txBody>
      </p:sp>
    </p:spTree>
    <p:extLst>
      <p:ext uri="{BB962C8B-B14F-4D97-AF65-F5344CB8AC3E}">
        <p14:creationId xmlns:p14="http://schemas.microsoft.com/office/powerpoint/2010/main" val="53471722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0AC888-7445-362B-2AF7-A91B1AFDE388}"/>
              </a:ext>
            </a:extLst>
          </p:cNvPr>
          <p:cNvSpPr>
            <a:spLocks noGrp="1"/>
          </p:cNvSpPr>
          <p:nvPr>
            <p:ph type="title"/>
          </p:nvPr>
        </p:nvSpPr>
        <p:spPr>
          <a:xfrm>
            <a:off x="976135" y="704718"/>
            <a:ext cx="7280761" cy="414398"/>
          </a:xfrm>
          <a:ln>
            <a:solidFill>
              <a:srgbClr val="7044B0"/>
            </a:solidFill>
          </a:ln>
        </p:spPr>
        <p:txBody>
          <a:bodyPr>
            <a:noAutofit/>
          </a:bodyPr>
          <a:lstStyle/>
          <a:p>
            <a:r>
              <a:rPr lang="en-US" sz="1600">
                <a:latin typeface="+mn-lt"/>
              </a:rPr>
              <a:t>Income convergence of developing economies and their trade participation </a:t>
            </a:r>
            <a:endParaRPr lang="en-GB" sz="1600">
              <a:latin typeface="+mn-lt"/>
            </a:endParaRPr>
          </a:p>
        </p:txBody>
      </p:sp>
      <p:graphicFrame>
        <p:nvGraphicFramePr>
          <p:cNvPr id="5" name="Content Placeholder 4">
            <a:extLst>
              <a:ext uri="{FF2B5EF4-FFF2-40B4-BE49-F238E27FC236}">
                <a16:creationId xmlns:a16="http://schemas.microsoft.com/office/drawing/2014/main" id="{4F43E175-F1F0-3619-0549-DC2FFA61E2D7}"/>
              </a:ext>
            </a:extLst>
          </p:cNvPr>
          <p:cNvGraphicFramePr>
            <a:graphicFrameLocks noGrp="1"/>
          </p:cNvGraphicFramePr>
          <p:nvPr>
            <p:ph sz="half" idx="1"/>
            <p:extLst>
              <p:ext uri="{D42A27DB-BD31-4B8C-83A1-F6EECF244321}">
                <p14:modId xmlns:p14="http://schemas.microsoft.com/office/powerpoint/2010/main" val="1685500104"/>
              </p:ext>
            </p:extLst>
          </p:nvPr>
        </p:nvGraphicFramePr>
        <p:xfrm>
          <a:off x="638909" y="1327149"/>
          <a:ext cx="11037276" cy="4805293"/>
        </p:xfrm>
        <a:graphic>
          <a:graphicData uri="http://schemas.openxmlformats.org/drawingml/2006/chart">
            <c:chart xmlns:c="http://schemas.openxmlformats.org/drawingml/2006/chart" xmlns:r="http://schemas.openxmlformats.org/officeDocument/2006/relationships" r:id="rId3"/>
          </a:graphicData>
        </a:graphic>
      </p:graphicFrame>
      <p:sp>
        <p:nvSpPr>
          <p:cNvPr id="3" name="TextBox 1">
            <a:extLst>
              <a:ext uri="{FF2B5EF4-FFF2-40B4-BE49-F238E27FC236}">
                <a16:creationId xmlns:a16="http://schemas.microsoft.com/office/drawing/2014/main" id="{9F9E744A-84C6-1B2F-1056-1A2BF710E96D}"/>
              </a:ext>
            </a:extLst>
          </p:cNvPr>
          <p:cNvSpPr txBox="1"/>
          <p:nvPr/>
        </p:nvSpPr>
        <p:spPr>
          <a:xfrm>
            <a:off x="1210322" y="6246591"/>
            <a:ext cx="3514078" cy="266330"/>
          </a:xfrm>
          <a:prstGeom prst="rect">
            <a:avLst/>
          </a:prstGeom>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GB" sz="1200"/>
              <a:t>Source: World Trade Report 2024</a:t>
            </a:r>
          </a:p>
        </p:txBody>
      </p:sp>
    </p:spTree>
    <p:extLst>
      <p:ext uri="{BB962C8B-B14F-4D97-AF65-F5344CB8AC3E}">
        <p14:creationId xmlns:p14="http://schemas.microsoft.com/office/powerpoint/2010/main" val="2217833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accent3">
            <a:lumMod val="75000"/>
          </a:schemeClr>
        </a:solidFill>
        <a:effectLst/>
      </p:bgPr>
    </p:bg>
    <p:spTree>
      <p:nvGrpSpPr>
        <p:cNvPr id="1" name=""/>
        <p:cNvGrpSpPr/>
        <p:nvPr/>
      </p:nvGrpSpPr>
      <p:grpSpPr>
        <a:xfrm>
          <a:off x="0" y="0"/>
          <a:ext cx="0" cy="0"/>
          <a:chOff x="0" y="0"/>
          <a:chExt cx="0" cy="0"/>
        </a:xfrm>
      </p:grpSpPr>
      <p:sp>
        <p:nvSpPr>
          <p:cNvPr id="19" name="Rectangle 18">
            <a:extLst>
              <a:ext uri="{FF2B5EF4-FFF2-40B4-BE49-F238E27FC236}">
                <a16:creationId xmlns:a16="http://schemas.microsoft.com/office/drawing/2014/main" id="{DA3C47C2-33A2-44B2-BEAB-FEB679075C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3324"/>
            <a:ext cx="12192000" cy="6861324"/>
          </a:xfrm>
          <a:prstGeom prst="rect">
            <a:avLst/>
          </a:prstGeom>
          <a:solidFill>
            <a:srgbClr val="7F7F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1" name="Freeform 3">
            <a:extLst>
              <a:ext uri="{FF2B5EF4-FFF2-40B4-BE49-F238E27FC236}">
                <a16:creationId xmlns:a16="http://schemas.microsoft.com/office/drawing/2014/main" id="{AD182BA8-54AD-4D9F-8264-B0FA8BB47D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1246925" y="-479"/>
            <a:ext cx="9468701" cy="6858478"/>
          </a:xfrm>
          <a:custGeom>
            <a:avLst/>
            <a:gdLst>
              <a:gd name="connsiteX0" fmla="*/ 0 w 8078051"/>
              <a:gd name="connsiteY0" fmla="*/ 0 h 5829300"/>
              <a:gd name="connsiteX1" fmla="*/ 4453793 w 8078051"/>
              <a:gd name="connsiteY1" fmla="*/ 0 h 5829300"/>
              <a:gd name="connsiteX2" fmla="*/ 5363426 w 8078051"/>
              <a:gd name="connsiteY2" fmla="*/ 0 h 5829300"/>
              <a:gd name="connsiteX3" fmla="*/ 5368184 w 8078051"/>
              <a:gd name="connsiteY3" fmla="*/ 0 h 5829300"/>
              <a:gd name="connsiteX4" fmla="*/ 8078051 w 8078051"/>
              <a:gd name="connsiteY4" fmla="*/ 5829300 h 5829300"/>
              <a:gd name="connsiteX5" fmla="*/ 1743926 w 8078051"/>
              <a:gd name="connsiteY5" fmla="*/ 5829300 h 5829300"/>
              <a:gd name="connsiteX6" fmla="*/ 1744148 w 8078051"/>
              <a:gd name="connsiteY6" fmla="*/ 5828822 h 5829300"/>
              <a:gd name="connsiteX7" fmla="*/ 0 w 8078051"/>
              <a:gd name="connsiteY7" fmla="*/ 5828822 h 5829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078051" h="5829300">
                <a:moveTo>
                  <a:pt x="0" y="0"/>
                </a:moveTo>
                <a:lnTo>
                  <a:pt x="4453793" y="0"/>
                </a:lnTo>
                <a:lnTo>
                  <a:pt x="5363426" y="0"/>
                </a:lnTo>
                <a:lnTo>
                  <a:pt x="5368184" y="0"/>
                </a:lnTo>
                <a:lnTo>
                  <a:pt x="8078051" y="5829300"/>
                </a:lnTo>
                <a:lnTo>
                  <a:pt x="1743926" y="5829300"/>
                </a:lnTo>
                <a:lnTo>
                  <a:pt x="1744148" y="5828822"/>
                </a:lnTo>
                <a:lnTo>
                  <a:pt x="0" y="5828822"/>
                </a:lnTo>
                <a:close/>
              </a:path>
            </a:pathLst>
          </a:custGeom>
          <a:solidFill>
            <a:schemeClr val="bg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3" name="Freeform 16">
            <a:extLst>
              <a:ext uri="{FF2B5EF4-FFF2-40B4-BE49-F238E27FC236}">
                <a16:creationId xmlns:a16="http://schemas.microsoft.com/office/drawing/2014/main" id="{4ED83379-0499-45E1-AB78-6AA230F964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1" y="-479"/>
            <a:ext cx="9324977" cy="6858479"/>
          </a:xfrm>
          <a:custGeom>
            <a:avLst/>
            <a:gdLst>
              <a:gd name="connsiteX0" fmla="*/ 1246925 w 9324977"/>
              <a:gd name="connsiteY0" fmla="*/ 0 h 6858479"/>
              <a:gd name="connsiteX1" fmla="*/ 5076797 w 9324977"/>
              <a:gd name="connsiteY1" fmla="*/ 0 h 6858479"/>
              <a:gd name="connsiteX2" fmla="*/ 6143025 w 9324977"/>
              <a:gd name="connsiteY2" fmla="*/ 0 h 6858479"/>
              <a:gd name="connsiteX3" fmla="*/ 6148602 w 9324977"/>
              <a:gd name="connsiteY3" fmla="*/ 0 h 6858479"/>
              <a:gd name="connsiteX4" fmla="*/ 9324977 w 9324977"/>
              <a:gd name="connsiteY4" fmla="*/ 6858478 h 6858479"/>
              <a:gd name="connsiteX5" fmla="*/ 3359025 w 9324977"/>
              <a:gd name="connsiteY5" fmla="*/ 6858478 h 6858479"/>
              <a:gd name="connsiteX6" fmla="*/ 3359025 w 9324977"/>
              <a:gd name="connsiteY6" fmla="*/ 6858479 h 6858479"/>
              <a:gd name="connsiteX7" fmla="*/ 0 w 9324977"/>
              <a:gd name="connsiteY7" fmla="*/ 6858479 h 6858479"/>
              <a:gd name="connsiteX8" fmla="*/ 0 w 9324977"/>
              <a:gd name="connsiteY8" fmla="*/ 479 h 6858479"/>
              <a:gd name="connsiteX9" fmla="*/ 1246925 w 9324977"/>
              <a:gd name="connsiteY9" fmla="*/ 479 h 68584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324977" h="6858479">
                <a:moveTo>
                  <a:pt x="1246925" y="0"/>
                </a:moveTo>
                <a:lnTo>
                  <a:pt x="5076797" y="0"/>
                </a:lnTo>
                <a:lnTo>
                  <a:pt x="6143025" y="0"/>
                </a:lnTo>
                <a:lnTo>
                  <a:pt x="6148602" y="0"/>
                </a:lnTo>
                <a:lnTo>
                  <a:pt x="9324977" y="6858478"/>
                </a:lnTo>
                <a:lnTo>
                  <a:pt x="3359025" y="6858478"/>
                </a:lnTo>
                <a:lnTo>
                  <a:pt x="3359025" y="6858479"/>
                </a:lnTo>
                <a:lnTo>
                  <a:pt x="0" y="6858479"/>
                </a:lnTo>
                <a:lnTo>
                  <a:pt x="0" y="479"/>
                </a:lnTo>
                <a:lnTo>
                  <a:pt x="1246925" y="479"/>
                </a:lnTo>
                <a:close/>
              </a:path>
            </a:pathLst>
          </a:cu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EDC28986-30AA-0BB6-B55C-F292977C0B54}"/>
              </a:ext>
            </a:extLst>
          </p:cNvPr>
          <p:cNvSpPr>
            <a:spLocks noGrp="1"/>
          </p:cNvSpPr>
          <p:nvPr>
            <p:ph type="ctrTitle"/>
          </p:nvPr>
        </p:nvSpPr>
        <p:spPr>
          <a:xfrm>
            <a:off x="804672" y="962246"/>
            <a:ext cx="6437700" cy="2611967"/>
          </a:xfrm>
        </p:spPr>
        <p:txBody>
          <a:bodyPr anchor="b">
            <a:normAutofit/>
          </a:bodyPr>
          <a:lstStyle/>
          <a:p>
            <a:pPr algn="l"/>
            <a:r>
              <a:rPr lang="en-US" sz="5400"/>
              <a:t>The WTO framework – Trade Liberalization Converted into Rules</a:t>
            </a:r>
          </a:p>
        </p:txBody>
      </p:sp>
      <p:sp>
        <p:nvSpPr>
          <p:cNvPr id="5" name="Subtitle 4">
            <a:extLst>
              <a:ext uri="{FF2B5EF4-FFF2-40B4-BE49-F238E27FC236}">
                <a16:creationId xmlns:a16="http://schemas.microsoft.com/office/drawing/2014/main" id="{85A502C8-76BA-49E1-7DEE-8B088BA314DE}"/>
              </a:ext>
            </a:extLst>
          </p:cNvPr>
          <p:cNvSpPr>
            <a:spLocks noGrp="1"/>
          </p:cNvSpPr>
          <p:nvPr>
            <p:ph type="subTitle" idx="1"/>
          </p:nvPr>
        </p:nvSpPr>
        <p:spPr/>
        <p:txBody>
          <a:bodyPr/>
          <a:lstStyle/>
          <a:p>
            <a:endParaRPr lang="en-GB"/>
          </a:p>
        </p:txBody>
      </p:sp>
    </p:spTree>
    <p:extLst>
      <p:ext uri="{BB962C8B-B14F-4D97-AF65-F5344CB8AC3E}">
        <p14:creationId xmlns:p14="http://schemas.microsoft.com/office/powerpoint/2010/main" val="937735670"/>
      </p:ext>
    </p:extLst>
  </p:cSld>
  <p:clrMapOvr>
    <a:overrideClrMapping bg1="dk1" tx1="lt1" bg2="dk2" tx2="lt2" accent1="accent1" accent2="accent2" accent3="accent3" accent4="accent4" accent5="accent5" accent6="accent6" hlink="hlink" folHlink="folHlink"/>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10" name="Straight Connector 9">
            <a:extLst>
              <a:ext uri="{FF2B5EF4-FFF2-40B4-BE49-F238E27FC236}">
                <a16:creationId xmlns:a16="http://schemas.microsoft.com/office/drawing/2014/main" id="{D2E961F1-4A28-4A5F-BBD4-6E400E5E6C7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bwMode="white">
          <a:xfrm>
            <a:off x="0" y="272357"/>
            <a:ext cx="12188824" cy="0"/>
          </a:xfrm>
          <a:prstGeom prst="line">
            <a:avLst/>
          </a:prstGeom>
          <a:ln w="508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12" name="Rectangle 11">
            <a:extLst>
              <a:ext uri="{FF2B5EF4-FFF2-40B4-BE49-F238E27FC236}">
                <a16:creationId xmlns:a16="http://schemas.microsoft.com/office/drawing/2014/main" id="{7F57BEA8-497D-4AA8-8A18-BDCD696B25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68596"/>
            <a:ext cx="12192000" cy="1735555"/>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 name="Straight Connector 13">
            <a:extLst>
              <a:ext uri="{FF2B5EF4-FFF2-40B4-BE49-F238E27FC236}">
                <a16:creationId xmlns:a16="http://schemas.microsoft.com/office/drawing/2014/main" id="{A82415D3-DDE5-4D63-8CB3-23A5EC581B2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24400" y="1479733"/>
            <a:ext cx="2743200" cy="0"/>
          </a:xfrm>
          <a:prstGeom prst="line">
            <a:avLst/>
          </a:prstGeom>
          <a:ln w="19050">
            <a:solidFill>
              <a:schemeClr val="bg1">
                <a:alpha val="75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AD7193FB-6AE6-4B3B-8F89-56B55DD63B4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bwMode="white">
          <a:xfrm>
            <a:off x="0" y="2201402"/>
            <a:ext cx="12188824" cy="0"/>
          </a:xfrm>
          <a:prstGeom prst="line">
            <a:avLst/>
          </a:prstGeom>
          <a:ln w="508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5" name="Title 1">
            <a:extLst>
              <a:ext uri="{FF2B5EF4-FFF2-40B4-BE49-F238E27FC236}">
                <a16:creationId xmlns:a16="http://schemas.microsoft.com/office/drawing/2014/main" id="{FB4F8ECD-89B0-DE5A-86A9-69382D3E53F3}"/>
              </a:ext>
            </a:extLst>
          </p:cNvPr>
          <p:cNvSpPr txBox="1">
            <a:spLocks/>
          </p:cNvSpPr>
          <p:nvPr/>
        </p:nvSpPr>
        <p:spPr>
          <a:xfrm>
            <a:off x="526073" y="489439"/>
            <a:ext cx="11139854" cy="930447"/>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5400" b="1">
                <a:solidFill>
                  <a:schemeClr val="bg1"/>
                </a:solidFill>
              </a:rPr>
              <a:t>Globalization converted into rules</a:t>
            </a:r>
          </a:p>
        </p:txBody>
      </p:sp>
      <p:sp>
        <p:nvSpPr>
          <p:cNvPr id="6" name="Content Placeholder 3">
            <a:extLst>
              <a:ext uri="{FF2B5EF4-FFF2-40B4-BE49-F238E27FC236}">
                <a16:creationId xmlns:a16="http://schemas.microsoft.com/office/drawing/2014/main" id="{CA87C524-966C-9345-F4D3-9C1682B4FA74}"/>
              </a:ext>
            </a:extLst>
          </p:cNvPr>
          <p:cNvSpPr txBox="1">
            <a:spLocks/>
          </p:cNvSpPr>
          <p:nvPr/>
        </p:nvSpPr>
        <p:spPr>
          <a:xfrm>
            <a:off x="838200" y="1825624"/>
            <a:ext cx="10157178" cy="4913834"/>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AU"/>
          </a:p>
          <a:p>
            <a:pPr marL="0" indent="0" algn="ctr">
              <a:buFont typeface="Arial" panose="020B0604020202020204" pitchFamily="34" charset="0"/>
              <a:buNone/>
            </a:pPr>
            <a:r>
              <a:rPr lang="en-AU" b="1"/>
              <a:t>Sources of rules – agreements between States </a:t>
            </a:r>
          </a:p>
          <a:p>
            <a:r>
              <a:rPr lang="en-AU" b="1">
                <a:solidFill>
                  <a:srgbClr val="FF00FF"/>
                </a:solidFill>
              </a:rPr>
              <a:t>World Trade Organization</a:t>
            </a:r>
            <a:r>
              <a:rPr lang="en-AU"/>
              <a:t> (WTO) treaties – 166 Members</a:t>
            </a:r>
          </a:p>
          <a:p>
            <a:pPr lvl="1"/>
            <a:r>
              <a:rPr lang="en-AU"/>
              <a:t>Multiple treaties (goods, services, IP); single undertaking</a:t>
            </a:r>
          </a:p>
          <a:p>
            <a:r>
              <a:rPr lang="en-AU" b="1">
                <a:solidFill>
                  <a:srgbClr val="FF00FF"/>
                </a:solidFill>
              </a:rPr>
              <a:t>Free Trade Agreements </a:t>
            </a:r>
            <a:r>
              <a:rPr lang="en-AU"/>
              <a:t>(FTAs) – bilateral/plurilateral (every WTO Member has at least one FTA); over 400 FTAs</a:t>
            </a:r>
          </a:p>
          <a:p>
            <a:pPr lvl="1"/>
            <a:r>
              <a:rPr lang="en-AU"/>
              <a:t>Some FTAs more limited (e.g. goods only)</a:t>
            </a:r>
          </a:p>
          <a:p>
            <a:pPr lvl="1"/>
            <a:r>
              <a:rPr lang="en-AU"/>
              <a:t>FTAs increasingly “comprehensive” – goods, services, IP, digital, enviro/labour</a:t>
            </a:r>
          </a:p>
          <a:p>
            <a:r>
              <a:rPr lang="en-AU" b="1">
                <a:solidFill>
                  <a:srgbClr val="FF00FF"/>
                </a:solidFill>
              </a:rPr>
              <a:t>International Investment Agreements </a:t>
            </a:r>
            <a:r>
              <a:rPr lang="en-AU"/>
              <a:t>(IIAs) – mostly bilateral, 3000 IIAs </a:t>
            </a:r>
          </a:p>
          <a:p>
            <a:pPr lvl="1"/>
            <a:r>
              <a:rPr lang="en-AU"/>
              <a:t>FTAs increasingly encompass an “investment chapter”</a:t>
            </a:r>
          </a:p>
          <a:p>
            <a:pPr marL="0" indent="0">
              <a:buFont typeface="Arial" panose="020B0604020202020204" pitchFamily="34" charset="0"/>
              <a:buNone/>
            </a:pPr>
            <a:endParaRPr lang="en-AU"/>
          </a:p>
        </p:txBody>
      </p:sp>
    </p:spTree>
    <p:extLst>
      <p:ext uri="{BB962C8B-B14F-4D97-AF65-F5344CB8AC3E}">
        <p14:creationId xmlns:p14="http://schemas.microsoft.com/office/powerpoint/2010/main" val="5241038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2" end="2"/>
                                            </p:txEl>
                                          </p:spTgt>
                                        </p:tgtEl>
                                        <p:attrNameLst>
                                          <p:attrName>style.visibility</p:attrName>
                                        </p:attrNameLst>
                                      </p:cBhvr>
                                      <p:to>
                                        <p:strVal val="visible"/>
                                      </p:to>
                                    </p:set>
                                    <p:anim calcmode="lin" valueType="num">
                                      <p:cBhvr additive="base">
                                        <p:cTn id="7"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xEl>
                                              <p:pRg st="3" end="3"/>
                                            </p:txEl>
                                          </p:spTgt>
                                        </p:tgtEl>
                                        <p:attrNameLst>
                                          <p:attrName>style.visibility</p:attrName>
                                        </p:attrNameLst>
                                      </p:cBhvr>
                                      <p:to>
                                        <p:strVal val="visible"/>
                                      </p:to>
                                    </p:set>
                                    <p:anim calcmode="lin" valueType="num">
                                      <p:cBhvr additive="base">
                                        <p:cTn id="13"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
                                            <p:txEl>
                                              <p:pRg st="4" end="4"/>
                                            </p:txEl>
                                          </p:spTgt>
                                        </p:tgtEl>
                                        <p:attrNameLst>
                                          <p:attrName>style.visibility</p:attrName>
                                        </p:attrNameLst>
                                      </p:cBhvr>
                                      <p:to>
                                        <p:strVal val="visible"/>
                                      </p:to>
                                    </p:set>
                                    <p:anim calcmode="lin" valueType="num">
                                      <p:cBhvr additive="base">
                                        <p:cTn id="19"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6">
                                            <p:txEl>
                                              <p:pRg st="5" end="5"/>
                                            </p:txEl>
                                          </p:spTgt>
                                        </p:tgtEl>
                                        <p:attrNameLst>
                                          <p:attrName>style.visibility</p:attrName>
                                        </p:attrNameLst>
                                      </p:cBhvr>
                                      <p:to>
                                        <p:strVal val="visible"/>
                                      </p:to>
                                    </p:set>
                                    <p:anim calcmode="lin" valueType="num">
                                      <p:cBhvr additive="base">
                                        <p:cTn id="25" dur="500" fill="hold"/>
                                        <p:tgtEl>
                                          <p:spTgt spid="6">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6">
                                            <p:txEl>
                                              <p:pRg st="6" end="6"/>
                                            </p:txEl>
                                          </p:spTgt>
                                        </p:tgtEl>
                                        <p:attrNameLst>
                                          <p:attrName>style.visibility</p:attrName>
                                        </p:attrNameLst>
                                      </p:cBhvr>
                                      <p:to>
                                        <p:strVal val="visible"/>
                                      </p:to>
                                    </p:set>
                                    <p:anim calcmode="lin" valueType="num">
                                      <p:cBhvr additive="base">
                                        <p:cTn id="31" dur="500" fill="hold"/>
                                        <p:tgtEl>
                                          <p:spTgt spid="6">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6">
                                            <p:txEl>
                                              <p:pRg st="7" end="7"/>
                                            </p:txEl>
                                          </p:spTgt>
                                        </p:tgtEl>
                                        <p:attrNameLst>
                                          <p:attrName>style.visibility</p:attrName>
                                        </p:attrNameLst>
                                      </p:cBhvr>
                                      <p:to>
                                        <p:strVal val="visible"/>
                                      </p:to>
                                    </p:set>
                                    <p:anim calcmode="lin" valueType="num">
                                      <p:cBhvr additive="base">
                                        <p:cTn id="37" dur="500" fill="hold"/>
                                        <p:tgtEl>
                                          <p:spTgt spid="6">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6">
                                            <p:txEl>
                                              <p:pRg st="8" end="8"/>
                                            </p:txEl>
                                          </p:spTgt>
                                        </p:tgtEl>
                                        <p:attrNameLst>
                                          <p:attrName>style.visibility</p:attrName>
                                        </p:attrNameLst>
                                      </p:cBhvr>
                                      <p:to>
                                        <p:strVal val="visible"/>
                                      </p:to>
                                    </p:set>
                                    <p:anim calcmode="lin" valueType="num">
                                      <p:cBhvr additive="base">
                                        <p:cTn id="43" dur="500" fill="hold"/>
                                        <p:tgtEl>
                                          <p:spTgt spid="6">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6">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10" name="Straight Connector 9">
            <a:extLst>
              <a:ext uri="{FF2B5EF4-FFF2-40B4-BE49-F238E27FC236}">
                <a16:creationId xmlns:a16="http://schemas.microsoft.com/office/drawing/2014/main" id="{D2E961F1-4A28-4A5F-BBD4-6E400E5E6C7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bwMode="white">
          <a:xfrm>
            <a:off x="0" y="272357"/>
            <a:ext cx="12188824" cy="0"/>
          </a:xfrm>
          <a:prstGeom prst="line">
            <a:avLst/>
          </a:prstGeom>
          <a:ln w="508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12" name="Rectangle 11">
            <a:extLst>
              <a:ext uri="{FF2B5EF4-FFF2-40B4-BE49-F238E27FC236}">
                <a16:creationId xmlns:a16="http://schemas.microsoft.com/office/drawing/2014/main" id="{7F57BEA8-497D-4AA8-8A18-BDCD696B25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68596"/>
            <a:ext cx="12192000" cy="1735555"/>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 name="Straight Connector 13">
            <a:extLst>
              <a:ext uri="{FF2B5EF4-FFF2-40B4-BE49-F238E27FC236}">
                <a16:creationId xmlns:a16="http://schemas.microsoft.com/office/drawing/2014/main" id="{A82415D3-DDE5-4D63-8CB3-23A5EC581B2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24400" y="1479733"/>
            <a:ext cx="2743200" cy="0"/>
          </a:xfrm>
          <a:prstGeom prst="line">
            <a:avLst/>
          </a:prstGeom>
          <a:ln w="19050">
            <a:solidFill>
              <a:schemeClr val="bg1">
                <a:alpha val="75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AD7193FB-6AE6-4B3B-8F89-56B55DD63B4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bwMode="white">
          <a:xfrm>
            <a:off x="0" y="2201402"/>
            <a:ext cx="12188824" cy="0"/>
          </a:xfrm>
          <a:prstGeom prst="line">
            <a:avLst/>
          </a:prstGeom>
          <a:ln w="508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5" name="Title 1">
            <a:extLst>
              <a:ext uri="{FF2B5EF4-FFF2-40B4-BE49-F238E27FC236}">
                <a16:creationId xmlns:a16="http://schemas.microsoft.com/office/drawing/2014/main" id="{FB4F8ECD-89B0-DE5A-86A9-69382D3E53F3}"/>
              </a:ext>
            </a:extLst>
          </p:cNvPr>
          <p:cNvSpPr txBox="1">
            <a:spLocks/>
          </p:cNvSpPr>
          <p:nvPr/>
        </p:nvSpPr>
        <p:spPr>
          <a:xfrm>
            <a:off x="526073" y="489439"/>
            <a:ext cx="11139854" cy="930447"/>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5400" b="1">
                <a:solidFill>
                  <a:schemeClr val="bg1"/>
                </a:solidFill>
              </a:rPr>
              <a:t>Globalization converted into rules</a:t>
            </a:r>
          </a:p>
        </p:txBody>
      </p:sp>
      <p:sp>
        <p:nvSpPr>
          <p:cNvPr id="2" name="Content Placeholder 3">
            <a:extLst>
              <a:ext uri="{FF2B5EF4-FFF2-40B4-BE49-F238E27FC236}">
                <a16:creationId xmlns:a16="http://schemas.microsoft.com/office/drawing/2014/main" id="{9859FF32-2752-5CED-C517-6961F3BC7EAC}"/>
              </a:ext>
            </a:extLst>
          </p:cNvPr>
          <p:cNvSpPr txBox="1">
            <a:spLocks/>
          </p:cNvSpPr>
          <p:nvPr/>
        </p:nvSpPr>
        <p:spPr>
          <a:xfrm>
            <a:off x="868943" y="1822797"/>
            <a:ext cx="10270067" cy="5128317"/>
          </a:xfrm>
          <a:prstGeom prst="rect">
            <a:avLst/>
          </a:prstGeom>
        </p:spPr>
        <p:txBody>
          <a:bodyPr vert="horz" lIns="91440" tIns="45720" rIns="91440" bIns="45720" rtlCol="0">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AU"/>
          </a:p>
          <a:p>
            <a:pPr marL="0" indent="0" algn="ctr">
              <a:buFont typeface="Arial" panose="020B0604020202020204" pitchFamily="34" charset="0"/>
              <a:buNone/>
            </a:pPr>
            <a:r>
              <a:rPr lang="en-AU" b="1"/>
              <a:t>What are the rules that seek to embody </a:t>
            </a:r>
            <a:r>
              <a:rPr lang="en-AU" b="1">
                <a:solidFill>
                  <a:srgbClr val="00B0F0"/>
                </a:solidFill>
              </a:rPr>
              <a:t>globalization</a:t>
            </a:r>
            <a:r>
              <a:rPr lang="en-AU" b="1"/>
              <a:t>?</a:t>
            </a:r>
          </a:p>
          <a:p>
            <a:r>
              <a:rPr lang="en-AU" b="1">
                <a:solidFill>
                  <a:srgbClr val="FF00FF"/>
                </a:solidFill>
              </a:rPr>
              <a:t>WTO obligations:</a:t>
            </a:r>
            <a:endParaRPr lang="en-AU"/>
          </a:p>
          <a:p>
            <a:pPr lvl="1"/>
            <a:r>
              <a:rPr lang="en-AU"/>
              <a:t>Prohibit </a:t>
            </a:r>
            <a:r>
              <a:rPr lang="en-AU" b="1"/>
              <a:t>existing</a:t>
            </a:r>
            <a:r>
              <a:rPr lang="en-AU"/>
              <a:t> protectionist measures, </a:t>
            </a:r>
            <a:r>
              <a:rPr lang="en-AU" b="1"/>
              <a:t>except</a:t>
            </a:r>
            <a:r>
              <a:rPr lang="en-AU"/>
              <a:t> import tariffs for goods / market access for services</a:t>
            </a:r>
          </a:p>
          <a:p>
            <a:pPr lvl="1"/>
            <a:r>
              <a:rPr lang="en-AU" b="1"/>
              <a:t>Lock in negotiated liberalisation </a:t>
            </a:r>
            <a:r>
              <a:rPr lang="en-AU"/>
              <a:t>in import tariffs/services market access, and progressively liberalise over time through negotiations</a:t>
            </a:r>
          </a:p>
          <a:p>
            <a:pPr lvl="1"/>
            <a:r>
              <a:rPr lang="en-AU"/>
              <a:t>Prevent governments from adopting </a:t>
            </a:r>
            <a:r>
              <a:rPr lang="en-AU" b="1"/>
              <a:t>new protectionist </a:t>
            </a:r>
            <a:r>
              <a:rPr lang="en-AU"/>
              <a:t>measures</a:t>
            </a:r>
          </a:p>
          <a:p>
            <a:r>
              <a:rPr lang="en-AU" b="1">
                <a:solidFill>
                  <a:srgbClr val="FF00FF"/>
                </a:solidFill>
              </a:rPr>
              <a:t>FTA obligations:</a:t>
            </a:r>
            <a:endParaRPr lang="en-AU"/>
          </a:p>
          <a:p>
            <a:pPr lvl="1"/>
            <a:r>
              <a:rPr lang="en-AU" b="1"/>
              <a:t>Deeper</a:t>
            </a:r>
            <a:r>
              <a:rPr lang="en-AU"/>
              <a:t> liberalisation of import tariffs on goods / services market access</a:t>
            </a:r>
          </a:p>
          <a:p>
            <a:pPr lvl="1"/>
            <a:r>
              <a:rPr lang="en-AU"/>
              <a:t>Also increasingly liberalising </a:t>
            </a:r>
            <a:r>
              <a:rPr lang="en-AU" b="1"/>
              <a:t>capital</a:t>
            </a:r>
            <a:r>
              <a:rPr lang="en-AU"/>
              <a:t> flows – investments – on non-discriminatory </a:t>
            </a:r>
          </a:p>
          <a:p>
            <a:r>
              <a:rPr lang="en-AU" b="1">
                <a:solidFill>
                  <a:srgbClr val="FF00FF"/>
                </a:solidFill>
              </a:rPr>
              <a:t>IIA obligations:</a:t>
            </a:r>
            <a:endParaRPr lang="en-AU"/>
          </a:p>
          <a:p>
            <a:pPr lvl="1"/>
            <a:r>
              <a:rPr lang="en-AU" b="1"/>
              <a:t>Protect</a:t>
            </a:r>
            <a:r>
              <a:rPr lang="en-AU"/>
              <a:t> capital after invested</a:t>
            </a:r>
          </a:p>
          <a:p>
            <a:pPr lvl="1"/>
            <a:r>
              <a:rPr lang="en-AU"/>
              <a:t>Expropriation; fair &amp; equitable treatment; non-discriminatory treatment</a:t>
            </a:r>
          </a:p>
          <a:p>
            <a:pPr marL="0" indent="0">
              <a:buFont typeface="Arial" panose="020B0604020202020204" pitchFamily="34" charset="0"/>
              <a:buNone/>
            </a:pPr>
            <a:endParaRPr lang="en-AU"/>
          </a:p>
        </p:txBody>
      </p:sp>
    </p:spTree>
    <p:extLst>
      <p:ext uri="{BB962C8B-B14F-4D97-AF65-F5344CB8AC3E}">
        <p14:creationId xmlns:p14="http://schemas.microsoft.com/office/powerpoint/2010/main" val="32790329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8" end="8"/>
                                            </p:txEl>
                                          </p:spTgt>
                                        </p:tgtEl>
                                        <p:attrNameLst>
                                          <p:attrName>style.visibility</p:attrName>
                                        </p:attrNameLst>
                                      </p:cBhvr>
                                      <p:to>
                                        <p:strVal val="visible"/>
                                      </p:to>
                                    </p:set>
                                    <p:anim calcmode="lin" valueType="num">
                                      <p:cBhvr additive="base">
                                        <p:cTn id="4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9" end="9"/>
                                            </p:txEl>
                                          </p:spTgt>
                                        </p:tgtEl>
                                        <p:attrNameLst>
                                          <p:attrName>style.visibility</p:attrName>
                                        </p:attrNameLst>
                                      </p:cBhvr>
                                      <p:to>
                                        <p:strVal val="visible"/>
                                      </p:to>
                                    </p:set>
                                    <p:anim calcmode="lin" valueType="num">
                                      <p:cBhvr additive="base">
                                        <p:cTn id="49"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10" end="10"/>
                                            </p:txEl>
                                          </p:spTgt>
                                        </p:tgtEl>
                                        <p:attrNameLst>
                                          <p:attrName>style.visibility</p:attrName>
                                        </p:attrNameLst>
                                      </p:cBhvr>
                                      <p:to>
                                        <p:strVal val="visible"/>
                                      </p:to>
                                    </p:set>
                                    <p:anim calcmode="lin" valueType="num">
                                      <p:cBhvr additive="base">
                                        <p:cTn id="55"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2">
                                            <p:txEl>
                                              <p:pRg st="11" end="11"/>
                                            </p:txEl>
                                          </p:spTgt>
                                        </p:tgtEl>
                                        <p:attrNameLst>
                                          <p:attrName>style.visibility</p:attrName>
                                        </p:attrNameLst>
                                      </p:cBhvr>
                                      <p:to>
                                        <p:strVal val="visible"/>
                                      </p:to>
                                    </p:set>
                                    <p:anim calcmode="lin" valueType="num">
                                      <p:cBhvr additive="base">
                                        <p:cTn id="61" dur="500" fill="hold"/>
                                        <p:tgtEl>
                                          <p:spTgt spid="2">
                                            <p:txEl>
                                              <p:pRg st="11" end="11"/>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2">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10" name="Straight Connector 9">
            <a:extLst>
              <a:ext uri="{FF2B5EF4-FFF2-40B4-BE49-F238E27FC236}">
                <a16:creationId xmlns:a16="http://schemas.microsoft.com/office/drawing/2014/main" id="{D2E961F1-4A28-4A5F-BBD4-6E400E5E6C7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bwMode="white">
          <a:xfrm>
            <a:off x="0" y="272357"/>
            <a:ext cx="12188824" cy="0"/>
          </a:xfrm>
          <a:prstGeom prst="line">
            <a:avLst/>
          </a:prstGeom>
          <a:ln w="508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12" name="Rectangle 11">
            <a:extLst>
              <a:ext uri="{FF2B5EF4-FFF2-40B4-BE49-F238E27FC236}">
                <a16:creationId xmlns:a16="http://schemas.microsoft.com/office/drawing/2014/main" id="{7F57BEA8-497D-4AA8-8A18-BDCD696B25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68596"/>
            <a:ext cx="12192000" cy="1735555"/>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 name="Straight Connector 13">
            <a:extLst>
              <a:ext uri="{FF2B5EF4-FFF2-40B4-BE49-F238E27FC236}">
                <a16:creationId xmlns:a16="http://schemas.microsoft.com/office/drawing/2014/main" id="{A82415D3-DDE5-4D63-8CB3-23A5EC581B2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24400" y="1479733"/>
            <a:ext cx="2743200" cy="0"/>
          </a:xfrm>
          <a:prstGeom prst="line">
            <a:avLst/>
          </a:prstGeom>
          <a:ln w="19050">
            <a:solidFill>
              <a:schemeClr val="bg1">
                <a:alpha val="75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AD7193FB-6AE6-4B3B-8F89-56B55DD63B4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bwMode="white">
          <a:xfrm>
            <a:off x="0" y="2201402"/>
            <a:ext cx="12188824" cy="0"/>
          </a:xfrm>
          <a:prstGeom prst="line">
            <a:avLst/>
          </a:prstGeom>
          <a:ln w="508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4" name="Title 3">
            <a:extLst>
              <a:ext uri="{FF2B5EF4-FFF2-40B4-BE49-F238E27FC236}">
                <a16:creationId xmlns:a16="http://schemas.microsoft.com/office/drawing/2014/main" id="{D9E6F75E-C065-AA85-946C-851A3905F96C}"/>
              </a:ext>
            </a:extLst>
          </p:cNvPr>
          <p:cNvSpPr>
            <a:spLocks noGrp="1"/>
          </p:cNvSpPr>
          <p:nvPr>
            <p:ph type="title"/>
          </p:nvPr>
        </p:nvSpPr>
        <p:spPr/>
        <p:txBody>
          <a:bodyPr/>
          <a:lstStyle/>
          <a:p>
            <a:endParaRPr lang="en-GB"/>
          </a:p>
        </p:txBody>
      </p:sp>
      <p:sp>
        <p:nvSpPr>
          <p:cNvPr id="5" name="Title 1">
            <a:extLst>
              <a:ext uri="{FF2B5EF4-FFF2-40B4-BE49-F238E27FC236}">
                <a16:creationId xmlns:a16="http://schemas.microsoft.com/office/drawing/2014/main" id="{FB4F8ECD-89B0-DE5A-86A9-69382D3E53F3}"/>
              </a:ext>
            </a:extLst>
          </p:cNvPr>
          <p:cNvSpPr txBox="1">
            <a:spLocks/>
          </p:cNvSpPr>
          <p:nvPr/>
        </p:nvSpPr>
        <p:spPr>
          <a:xfrm>
            <a:off x="526073" y="489439"/>
            <a:ext cx="11139854" cy="930447"/>
          </a:xfrm>
          <a:prstGeom prst="rect">
            <a:avLst/>
          </a:prstGeom>
        </p:spPr>
        <p:txBody>
          <a:bodyPr vert="horz" lIns="91440" tIns="45720" rIns="91440" bIns="45720" rtlCol="0" anchor="b">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5400" b="1">
                <a:solidFill>
                  <a:schemeClr val="bg1"/>
                </a:solidFill>
              </a:rPr>
              <a:t>Globalization converted into rules</a:t>
            </a:r>
          </a:p>
        </p:txBody>
      </p:sp>
      <p:sp>
        <p:nvSpPr>
          <p:cNvPr id="9" name="Content Placeholder 3">
            <a:extLst>
              <a:ext uri="{FF2B5EF4-FFF2-40B4-BE49-F238E27FC236}">
                <a16:creationId xmlns:a16="http://schemas.microsoft.com/office/drawing/2014/main" id="{5851E582-7FF4-8FEC-A3F4-815E5674BBB1}"/>
              </a:ext>
            </a:extLst>
          </p:cNvPr>
          <p:cNvSpPr>
            <a:spLocks noGrp="1"/>
          </p:cNvSpPr>
          <p:nvPr>
            <p:ph idx="1"/>
          </p:nvPr>
        </p:nvSpPr>
        <p:spPr>
          <a:xfrm>
            <a:off x="838200" y="1825625"/>
            <a:ext cx="7786816" cy="4847024"/>
          </a:xfrm>
        </p:spPr>
        <p:txBody>
          <a:bodyPr>
            <a:normAutofit fontScale="92500"/>
          </a:bodyPr>
          <a:lstStyle/>
          <a:p>
            <a:endParaRPr lang="en-AU"/>
          </a:p>
          <a:p>
            <a:r>
              <a:rPr lang="en-AU"/>
              <a:t>Cannot </a:t>
            </a:r>
            <a:r>
              <a:rPr lang="en-AU" b="1">
                <a:solidFill>
                  <a:srgbClr val="FF0000"/>
                </a:solidFill>
              </a:rPr>
              <a:t>ban/restrict</a:t>
            </a:r>
            <a:r>
              <a:rPr lang="en-AU"/>
              <a:t> imports</a:t>
            </a:r>
          </a:p>
          <a:p>
            <a:r>
              <a:rPr lang="en-AU"/>
              <a:t>Cannot impose </a:t>
            </a:r>
            <a:r>
              <a:rPr lang="en-AU" b="1">
                <a:solidFill>
                  <a:srgbClr val="FF0000"/>
                </a:solidFill>
              </a:rPr>
              <a:t>import tariffs </a:t>
            </a:r>
            <a:r>
              <a:rPr lang="en-AU"/>
              <a:t>above agreed limits</a:t>
            </a:r>
          </a:p>
          <a:p>
            <a:r>
              <a:rPr lang="en-AU"/>
              <a:t>Cannot </a:t>
            </a:r>
            <a:r>
              <a:rPr lang="en-AU" b="1">
                <a:solidFill>
                  <a:srgbClr val="FF0000"/>
                </a:solidFill>
              </a:rPr>
              <a:t>ban service suppliers </a:t>
            </a:r>
            <a:r>
              <a:rPr lang="en-AU"/>
              <a:t>from entering your market (within agreed sectors)</a:t>
            </a:r>
          </a:p>
          <a:p>
            <a:r>
              <a:rPr lang="en-AU"/>
              <a:t>Cannot </a:t>
            </a:r>
            <a:r>
              <a:rPr lang="en-AU" b="1">
                <a:solidFill>
                  <a:srgbClr val="FF0000"/>
                </a:solidFill>
              </a:rPr>
              <a:t>discriminate</a:t>
            </a:r>
            <a:r>
              <a:rPr lang="en-AU"/>
              <a:t> in favour of your own manufacturers/service suppliers/capital</a:t>
            </a:r>
          </a:p>
          <a:p>
            <a:r>
              <a:rPr lang="en-AU"/>
              <a:t>Cannot </a:t>
            </a:r>
            <a:r>
              <a:rPr lang="en-AU" b="1">
                <a:solidFill>
                  <a:srgbClr val="FF0000"/>
                </a:solidFill>
              </a:rPr>
              <a:t>discriminate</a:t>
            </a:r>
            <a:r>
              <a:rPr lang="en-AU"/>
              <a:t> between manufacturers/service suppliers/capital from different countries</a:t>
            </a:r>
          </a:p>
          <a:p>
            <a:r>
              <a:rPr lang="en-AU"/>
              <a:t>Cannot impose </a:t>
            </a:r>
            <a:r>
              <a:rPr lang="en-AU" b="1">
                <a:solidFill>
                  <a:srgbClr val="FF0000"/>
                </a:solidFill>
              </a:rPr>
              <a:t>domestic content </a:t>
            </a:r>
            <a:r>
              <a:rPr lang="en-AU"/>
              <a:t>requirements/advantages</a:t>
            </a:r>
          </a:p>
          <a:p>
            <a:pPr marL="0" indent="0">
              <a:buNone/>
            </a:pPr>
            <a:endParaRPr lang="en-AU"/>
          </a:p>
        </p:txBody>
      </p:sp>
      <p:pic>
        <p:nvPicPr>
          <p:cNvPr id="11" name="Picture 10" descr="Stop Bee">
            <a:extLst>
              <a:ext uri="{FF2B5EF4-FFF2-40B4-BE49-F238E27FC236}">
                <a16:creationId xmlns:a16="http://schemas.microsoft.com/office/drawing/2014/main" id="{9576FC34-6338-6307-9CEE-A122B1CF647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997958" y="1319855"/>
            <a:ext cx="3850105" cy="3850105"/>
          </a:xfrm>
          <a:prstGeom prst="rect">
            <a:avLst/>
          </a:prstGeom>
        </p:spPr>
      </p:pic>
    </p:spTree>
    <p:extLst>
      <p:ext uri="{BB962C8B-B14F-4D97-AF65-F5344CB8AC3E}">
        <p14:creationId xmlns:p14="http://schemas.microsoft.com/office/powerpoint/2010/main" val="348767143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10" name="Straight Connector 9">
            <a:extLst>
              <a:ext uri="{FF2B5EF4-FFF2-40B4-BE49-F238E27FC236}">
                <a16:creationId xmlns:a16="http://schemas.microsoft.com/office/drawing/2014/main" id="{D2E961F1-4A28-4A5F-BBD4-6E400E5E6C7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bwMode="white">
          <a:xfrm>
            <a:off x="0" y="272357"/>
            <a:ext cx="12188824" cy="0"/>
          </a:xfrm>
          <a:prstGeom prst="line">
            <a:avLst/>
          </a:prstGeom>
          <a:ln w="508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12" name="Rectangle 11">
            <a:extLst>
              <a:ext uri="{FF2B5EF4-FFF2-40B4-BE49-F238E27FC236}">
                <a16:creationId xmlns:a16="http://schemas.microsoft.com/office/drawing/2014/main" id="{7F57BEA8-497D-4AA8-8A18-BDCD696B25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68596"/>
            <a:ext cx="12192000" cy="1735555"/>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 name="Straight Connector 13">
            <a:extLst>
              <a:ext uri="{FF2B5EF4-FFF2-40B4-BE49-F238E27FC236}">
                <a16:creationId xmlns:a16="http://schemas.microsoft.com/office/drawing/2014/main" id="{A82415D3-DDE5-4D63-8CB3-23A5EC581B2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24400" y="1479733"/>
            <a:ext cx="2743200" cy="0"/>
          </a:xfrm>
          <a:prstGeom prst="line">
            <a:avLst/>
          </a:prstGeom>
          <a:ln w="19050">
            <a:solidFill>
              <a:schemeClr val="bg1">
                <a:alpha val="75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AD7193FB-6AE6-4B3B-8F89-56B55DD63B4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bwMode="white">
          <a:xfrm>
            <a:off x="0" y="2201402"/>
            <a:ext cx="12188824" cy="0"/>
          </a:xfrm>
          <a:prstGeom prst="line">
            <a:avLst/>
          </a:prstGeom>
          <a:ln w="508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0DBDC9A3-7A6F-73E9-9962-C8F18DFA7095}"/>
              </a:ext>
            </a:extLst>
          </p:cNvPr>
          <p:cNvSpPr>
            <a:spLocks noGrp="1"/>
          </p:cNvSpPr>
          <p:nvPr>
            <p:ph type="title"/>
          </p:nvPr>
        </p:nvSpPr>
        <p:spPr>
          <a:xfrm>
            <a:off x="526073" y="489439"/>
            <a:ext cx="11139854" cy="930447"/>
          </a:xfrm>
        </p:spPr>
        <p:txBody>
          <a:bodyPr vert="horz" lIns="91440" tIns="45720" rIns="91440" bIns="45720" rtlCol="0" anchor="b">
            <a:normAutofit/>
          </a:bodyPr>
          <a:lstStyle/>
          <a:p>
            <a:pPr algn="ctr"/>
            <a:r>
              <a:rPr lang="en-US" sz="5400" b="1">
                <a:solidFill>
                  <a:schemeClr val="bg1"/>
                </a:solidFill>
              </a:rPr>
              <a:t>Globalization converted into law</a:t>
            </a:r>
            <a:endParaRPr lang="en-US" sz="5400" b="1" kern="1200">
              <a:solidFill>
                <a:schemeClr val="bg1"/>
              </a:solidFill>
              <a:latin typeface="+mj-lt"/>
              <a:ea typeface="+mj-ea"/>
              <a:cs typeface="+mj-cs"/>
            </a:endParaRPr>
          </a:p>
        </p:txBody>
      </p:sp>
      <p:sp>
        <p:nvSpPr>
          <p:cNvPr id="3" name="Content Placeholder 3">
            <a:extLst>
              <a:ext uri="{FF2B5EF4-FFF2-40B4-BE49-F238E27FC236}">
                <a16:creationId xmlns:a16="http://schemas.microsoft.com/office/drawing/2014/main" id="{74C78930-6BD1-FC42-FAE4-C80F34E20F7E}"/>
              </a:ext>
            </a:extLst>
          </p:cNvPr>
          <p:cNvSpPr>
            <a:spLocks noGrp="1"/>
          </p:cNvSpPr>
          <p:nvPr>
            <p:ph idx="1"/>
          </p:nvPr>
        </p:nvSpPr>
        <p:spPr>
          <a:xfrm>
            <a:off x="838200" y="1825624"/>
            <a:ext cx="9378244" cy="4879935"/>
          </a:xfrm>
        </p:spPr>
        <p:txBody>
          <a:bodyPr>
            <a:normAutofit lnSpcReduction="10000"/>
          </a:bodyPr>
          <a:lstStyle/>
          <a:p>
            <a:endParaRPr lang="en-AU"/>
          </a:p>
          <a:p>
            <a:pPr marL="0" indent="0" algn="ctr">
              <a:buNone/>
            </a:pPr>
            <a:r>
              <a:rPr lang="en-AU" sz="3000" b="1">
                <a:solidFill>
                  <a:srgbClr val="00B0F0"/>
                </a:solidFill>
              </a:rPr>
              <a:t>ENFORCEMENT</a:t>
            </a:r>
          </a:p>
          <a:p>
            <a:r>
              <a:rPr lang="en-AU"/>
              <a:t>WTO obligations </a:t>
            </a:r>
            <a:r>
              <a:rPr lang="en-AU" b="1">
                <a:solidFill>
                  <a:srgbClr val="FF00FF"/>
                </a:solidFill>
              </a:rPr>
              <a:t>enforceable</a:t>
            </a:r>
            <a:r>
              <a:rPr lang="en-AU"/>
              <a:t> through WTO dispute settlement system</a:t>
            </a:r>
          </a:p>
          <a:p>
            <a:pPr lvl="1"/>
            <a:r>
              <a:rPr lang="en-AU"/>
              <a:t>State-State litigation with independent adjudicators, binding judgments, and trade sanctions as outcome</a:t>
            </a:r>
          </a:p>
          <a:p>
            <a:pPr lvl="1"/>
            <a:r>
              <a:rPr lang="en-AU"/>
              <a:t>Two-tiered system – </a:t>
            </a:r>
            <a:r>
              <a:rPr lang="en-AU" b="1">
                <a:solidFill>
                  <a:srgbClr val="FF0000"/>
                </a:solidFill>
              </a:rPr>
              <a:t>Appellate Body shutdown </a:t>
            </a:r>
          </a:p>
          <a:p>
            <a:r>
              <a:rPr lang="en-AU"/>
              <a:t>FTA obligations </a:t>
            </a:r>
            <a:r>
              <a:rPr lang="en-AU" b="1">
                <a:solidFill>
                  <a:srgbClr val="FF00FF"/>
                </a:solidFill>
              </a:rPr>
              <a:t>enforceable</a:t>
            </a:r>
            <a:r>
              <a:rPr lang="en-AU"/>
              <a:t> through FTA-specific arbitration mechanism</a:t>
            </a:r>
          </a:p>
          <a:p>
            <a:pPr lvl="1"/>
            <a:r>
              <a:rPr lang="en-AU"/>
              <a:t>Similar to WTO; only one tier</a:t>
            </a:r>
          </a:p>
          <a:p>
            <a:r>
              <a:rPr lang="en-AU"/>
              <a:t>IIA obligations </a:t>
            </a:r>
            <a:r>
              <a:rPr lang="en-AU" b="1">
                <a:solidFill>
                  <a:srgbClr val="FF00FF"/>
                </a:solidFill>
              </a:rPr>
              <a:t>enforceable</a:t>
            </a:r>
            <a:r>
              <a:rPr lang="en-AU"/>
              <a:t> through investor-State arbitration</a:t>
            </a:r>
          </a:p>
          <a:p>
            <a:pPr lvl="1"/>
            <a:r>
              <a:rPr lang="en-AU"/>
              <a:t>Binding arbitration, monetary damages, investors have standing</a:t>
            </a:r>
          </a:p>
          <a:p>
            <a:pPr marL="0" indent="0">
              <a:buNone/>
            </a:pPr>
            <a:endParaRPr lang="en-AU"/>
          </a:p>
        </p:txBody>
      </p:sp>
      <p:pic>
        <p:nvPicPr>
          <p:cNvPr id="4" name="Picture 3">
            <a:extLst>
              <a:ext uri="{FF2B5EF4-FFF2-40B4-BE49-F238E27FC236}">
                <a16:creationId xmlns:a16="http://schemas.microsoft.com/office/drawing/2014/main" id="{2EBEE474-C242-D238-8C39-21F4A176E58B}"/>
              </a:ext>
            </a:extLst>
          </p:cNvPr>
          <p:cNvPicPr>
            <a:picLocks noChangeAspect="1"/>
          </p:cNvPicPr>
          <p:nvPr/>
        </p:nvPicPr>
        <p:blipFill>
          <a:blip r:embed="rId3"/>
          <a:stretch>
            <a:fillRect/>
          </a:stretch>
        </p:blipFill>
        <p:spPr>
          <a:xfrm>
            <a:off x="9305575" y="1419886"/>
            <a:ext cx="2886425" cy="2776674"/>
          </a:xfrm>
          <a:prstGeom prst="rect">
            <a:avLst/>
          </a:prstGeom>
        </p:spPr>
      </p:pic>
    </p:spTree>
    <p:extLst>
      <p:ext uri="{BB962C8B-B14F-4D97-AF65-F5344CB8AC3E}">
        <p14:creationId xmlns:p14="http://schemas.microsoft.com/office/powerpoint/2010/main" val="16561514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 calcmode="lin" valueType="num">
                                      <p:cBhvr additive="base">
                                        <p:cTn id="12"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2" presetClass="entr" presetSubtype="4" fill="hold" nodeType="click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 calcmode="lin" valueType="num">
                                      <p:cBhvr additive="base">
                                        <p:cTn id="18"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2" presetClass="entr" presetSubtype="4" fill="hold" nodeType="click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 calcmode="lin" valueType="num">
                                      <p:cBhvr additive="base">
                                        <p:cTn id="24"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2" presetClass="entr" presetSubtype="4" fill="hold" nodeType="clickEffect">
                                  <p:stCondLst>
                                    <p:cond delay="0"/>
                                  </p:stCondLst>
                                  <p:childTnLst>
                                    <p:set>
                                      <p:cBhvr>
                                        <p:cTn id="29" dur="1" fill="hold">
                                          <p:stCondLst>
                                            <p:cond delay="0"/>
                                          </p:stCondLst>
                                        </p:cTn>
                                        <p:tgtEl>
                                          <p:spTgt spid="3">
                                            <p:txEl>
                                              <p:pRg st="5" end="5"/>
                                            </p:txEl>
                                          </p:spTgt>
                                        </p:tgtEl>
                                        <p:attrNameLst>
                                          <p:attrName>style.visibility</p:attrName>
                                        </p:attrNameLst>
                                      </p:cBhvr>
                                      <p:to>
                                        <p:strVal val="visible"/>
                                      </p:to>
                                    </p:set>
                                    <p:anim calcmode="lin" valueType="num">
                                      <p:cBhvr additive="base">
                                        <p:cTn id="30"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2" fill="hold">
                      <p:stCondLst>
                        <p:cond delay="indefinite"/>
                      </p:stCondLst>
                      <p:childTnLst>
                        <p:par>
                          <p:cTn id="33" fill="hold">
                            <p:stCondLst>
                              <p:cond delay="0"/>
                            </p:stCondLst>
                            <p:childTnLst>
                              <p:par>
                                <p:cTn id="34" presetID="2" presetClass="entr" presetSubtype="4" fill="hold" nodeType="clickEffect">
                                  <p:stCondLst>
                                    <p:cond delay="0"/>
                                  </p:stCondLst>
                                  <p:childTnLst>
                                    <p:set>
                                      <p:cBhvr>
                                        <p:cTn id="35" dur="1" fill="hold">
                                          <p:stCondLst>
                                            <p:cond delay="0"/>
                                          </p:stCondLst>
                                        </p:cTn>
                                        <p:tgtEl>
                                          <p:spTgt spid="3">
                                            <p:txEl>
                                              <p:pRg st="6" end="6"/>
                                            </p:txEl>
                                          </p:spTgt>
                                        </p:tgtEl>
                                        <p:attrNameLst>
                                          <p:attrName>style.visibility</p:attrName>
                                        </p:attrNameLst>
                                      </p:cBhvr>
                                      <p:to>
                                        <p:strVal val="visible"/>
                                      </p:to>
                                    </p:set>
                                    <p:anim calcmode="lin" valueType="num">
                                      <p:cBhvr additive="base">
                                        <p:cTn id="36"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7"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2" presetClass="entr" presetSubtype="4" fill="hold"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 calcmode="lin" valueType="num">
                                      <p:cBhvr additive="base">
                                        <p:cTn id="42"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3"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4" fill="hold">
                      <p:stCondLst>
                        <p:cond delay="indefinite"/>
                      </p:stCondLst>
                      <p:childTnLst>
                        <p:par>
                          <p:cTn id="45" fill="hold">
                            <p:stCondLst>
                              <p:cond delay="0"/>
                            </p:stCondLst>
                            <p:childTnLst>
                              <p:par>
                                <p:cTn id="46" presetID="2" presetClass="entr" presetSubtype="4" fill="hold" nodeType="clickEffect">
                                  <p:stCondLst>
                                    <p:cond delay="0"/>
                                  </p:stCondLst>
                                  <p:childTnLst>
                                    <p:set>
                                      <p:cBhvr>
                                        <p:cTn id="47" dur="1" fill="hold">
                                          <p:stCondLst>
                                            <p:cond delay="0"/>
                                          </p:stCondLst>
                                        </p:cTn>
                                        <p:tgtEl>
                                          <p:spTgt spid="3">
                                            <p:txEl>
                                              <p:pRg st="8" end="8"/>
                                            </p:txEl>
                                          </p:spTgt>
                                        </p:tgtEl>
                                        <p:attrNameLst>
                                          <p:attrName>style.visibility</p:attrName>
                                        </p:attrNameLst>
                                      </p:cBhvr>
                                      <p:to>
                                        <p:strVal val="visible"/>
                                      </p:to>
                                    </p:set>
                                    <p:anim calcmode="lin" valueType="num">
                                      <p:cBhvr additive="base">
                                        <p:cTn id="48"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9"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8D24C9E1-CDF1-D625-31FB-462590DD0E40}"/>
            </a:ext>
          </a:extLst>
        </p:cNvPr>
        <p:cNvGrpSpPr/>
        <p:nvPr/>
      </p:nvGrpSpPr>
      <p:grpSpPr>
        <a:xfrm>
          <a:off x="0" y="0"/>
          <a:ext cx="0" cy="0"/>
          <a:chOff x="0" y="0"/>
          <a:chExt cx="0" cy="0"/>
        </a:xfrm>
      </p:grpSpPr>
      <p:cxnSp>
        <p:nvCxnSpPr>
          <p:cNvPr id="10" name="Straight Connector 9">
            <a:extLst>
              <a:ext uri="{FF2B5EF4-FFF2-40B4-BE49-F238E27FC236}">
                <a16:creationId xmlns:a16="http://schemas.microsoft.com/office/drawing/2014/main" id="{50BE2C97-A3B3-A404-3290-2EA62326EE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bwMode="white">
          <a:xfrm>
            <a:off x="0" y="272357"/>
            <a:ext cx="12188824" cy="0"/>
          </a:xfrm>
          <a:prstGeom prst="line">
            <a:avLst/>
          </a:prstGeom>
          <a:ln w="508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12" name="Rectangle 11">
            <a:extLst>
              <a:ext uri="{FF2B5EF4-FFF2-40B4-BE49-F238E27FC236}">
                <a16:creationId xmlns:a16="http://schemas.microsoft.com/office/drawing/2014/main" id="{131BD732-C383-CFD1-9DBE-D990C1DE0A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68596"/>
            <a:ext cx="12192000" cy="1735555"/>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D19ED6E-B76C-0ED3-E767-97F50299A8A2}"/>
              </a:ext>
            </a:extLst>
          </p:cNvPr>
          <p:cNvSpPr>
            <a:spLocks noGrp="1"/>
          </p:cNvSpPr>
          <p:nvPr>
            <p:ph type="title"/>
          </p:nvPr>
        </p:nvSpPr>
        <p:spPr>
          <a:xfrm>
            <a:off x="526073" y="489439"/>
            <a:ext cx="11139854" cy="930447"/>
          </a:xfrm>
        </p:spPr>
        <p:txBody>
          <a:bodyPr vert="horz" lIns="91440" tIns="45720" rIns="91440" bIns="45720" rtlCol="0" anchor="b">
            <a:normAutofit/>
          </a:bodyPr>
          <a:lstStyle/>
          <a:p>
            <a:pPr algn="ctr"/>
            <a:r>
              <a:rPr lang="en-US" sz="5400" b="1" kern="1200">
                <a:solidFill>
                  <a:schemeClr val="bg1"/>
                </a:solidFill>
                <a:latin typeface="+mj-lt"/>
                <a:ea typeface="+mj-ea"/>
                <a:cs typeface="+mj-cs"/>
              </a:rPr>
              <a:t>Trade liberalization</a:t>
            </a:r>
          </a:p>
        </p:txBody>
      </p:sp>
      <p:cxnSp>
        <p:nvCxnSpPr>
          <p:cNvPr id="14" name="Straight Connector 13">
            <a:extLst>
              <a:ext uri="{FF2B5EF4-FFF2-40B4-BE49-F238E27FC236}">
                <a16:creationId xmlns:a16="http://schemas.microsoft.com/office/drawing/2014/main" id="{9D34DE25-6893-AC70-FE2E-FE2306FCAC3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24400" y="1479733"/>
            <a:ext cx="2743200" cy="0"/>
          </a:xfrm>
          <a:prstGeom prst="line">
            <a:avLst/>
          </a:prstGeom>
          <a:ln w="19050">
            <a:solidFill>
              <a:schemeClr val="bg1">
                <a:alpha val="75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DEE000D8-FD3C-334A-865F-125B5AFE908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bwMode="white">
          <a:xfrm>
            <a:off x="0" y="2201402"/>
            <a:ext cx="12188824" cy="0"/>
          </a:xfrm>
          <a:prstGeom prst="line">
            <a:avLst/>
          </a:prstGeom>
          <a:ln w="508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7" name="Content Placeholder 6">
            <a:extLst>
              <a:ext uri="{FF2B5EF4-FFF2-40B4-BE49-F238E27FC236}">
                <a16:creationId xmlns:a16="http://schemas.microsoft.com/office/drawing/2014/main" id="{C1675B17-B3C6-2FA6-92ED-56897DAE2EDA}"/>
              </a:ext>
            </a:extLst>
          </p:cNvPr>
          <p:cNvSpPr>
            <a:spLocks noGrp="1"/>
          </p:cNvSpPr>
          <p:nvPr>
            <p:ph idx="1"/>
          </p:nvPr>
        </p:nvSpPr>
        <p:spPr>
          <a:xfrm>
            <a:off x="713678" y="2631687"/>
            <a:ext cx="10640122" cy="3545275"/>
          </a:xfrm>
        </p:spPr>
        <p:txBody>
          <a:bodyPr>
            <a:normAutofit/>
          </a:bodyPr>
          <a:lstStyle/>
          <a:p>
            <a:pPr marL="0" indent="0">
              <a:buNone/>
            </a:pPr>
            <a:r>
              <a:rPr lang="en-US" sz="2400"/>
              <a:t>Trade liberalization </a:t>
            </a:r>
          </a:p>
          <a:p>
            <a:r>
              <a:rPr lang="en-US" sz="2400"/>
              <a:t>the process of reducing or eliminating barriers to international trade to allow goods and services to move more freely across borders</a:t>
            </a:r>
          </a:p>
          <a:p>
            <a:pPr lvl="1"/>
            <a:r>
              <a:rPr lang="en-US" sz="2000"/>
              <a:t>Tariffs</a:t>
            </a:r>
          </a:p>
          <a:p>
            <a:pPr lvl="1"/>
            <a:r>
              <a:rPr lang="en-US" sz="2000"/>
              <a:t>Quotas</a:t>
            </a:r>
          </a:p>
          <a:p>
            <a:pPr lvl="1"/>
            <a:r>
              <a:rPr lang="en-US" sz="2000"/>
              <a:t>Regulations</a:t>
            </a:r>
            <a:endParaRPr lang="en-AU" sz="2000"/>
          </a:p>
          <a:p>
            <a:pPr marL="0" indent="0" algn="ctr">
              <a:buNone/>
            </a:pPr>
            <a:endParaRPr lang="en-AU" sz="2400"/>
          </a:p>
        </p:txBody>
      </p:sp>
    </p:spTree>
    <p:extLst>
      <p:ext uri="{BB962C8B-B14F-4D97-AF65-F5344CB8AC3E}">
        <p14:creationId xmlns:p14="http://schemas.microsoft.com/office/powerpoint/2010/main" val="41478348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0.xml><?xml version="1.0" encoding="utf-8"?>
<p:sld xmlns:a="http://schemas.openxmlformats.org/drawingml/2006/main" xmlns:r="http://schemas.openxmlformats.org/officeDocument/2006/relationships" xmlns:p="http://schemas.openxmlformats.org/presentationml/2006/main">
  <p:cSld>
    <p:bg>
      <p:bgPr>
        <a:solidFill>
          <a:schemeClr val="accent3">
            <a:lumMod val="75000"/>
          </a:schemeClr>
        </a:solidFill>
        <a:effectLst/>
      </p:bgPr>
    </p:bg>
    <p:spTree>
      <p:nvGrpSpPr>
        <p:cNvPr id="1" name="">
          <a:extLst>
            <a:ext uri="{FF2B5EF4-FFF2-40B4-BE49-F238E27FC236}">
              <a16:creationId xmlns:a16="http://schemas.microsoft.com/office/drawing/2014/main" id="{70D8A110-31BC-D98F-07BB-4CAAF8F7BFA7}"/>
            </a:ext>
          </a:extLst>
        </p:cNvPr>
        <p:cNvGrpSpPr/>
        <p:nvPr/>
      </p:nvGrpSpPr>
      <p:grpSpPr>
        <a:xfrm>
          <a:off x="0" y="0"/>
          <a:ext cx="0" cy="0"/>
          <a:chOff x="0" y="0"/>
          <a:chExt cx="0" cy="0"/>
        </a:xfrm>
      </p:grpSpPr>
      <p:sp>
        <p:nvSpPr>
          <p:cNvPr id="19" name="Rectangle 18">
            <a:extLst>
              <a:ext uri="{FF2B5EF4-FFF2-40B4-BE49-F238E27FC236}">
                <a16:creationId xmlns:a16="http://schemas.microsoft.com/office/drawing/2014/main" id="{BA3E1D9E-F20D-8C2B-7204-0233CA4CA71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3324"/>
            <a:ext cx="12192000" cy="6861324"/>
          </a:xfrm>
          <a:prstGeom prst="rect">
            <a:avLst/>
          </a:prstGeom>
          <a:solidFill>
            <a:srgbClr val="7F7F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1" name="Freeform 3">
            <a:extLst>
              <a:ext uri="{FF2B5EF4-FFF2-40B4-BE49-F238E27FC236}">
                <a16:creationId xmlns:a16="http://schemas.microsoft.com/office/drawing/2014/main" id="{9B868493-2967-8E19-841E-8839529552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1246925" y="-479"/>
            <a:ext cx="9468701" cy="6858478"/>
          </a:xfrm>
          <a:custGeom>
            <a:avLst/>
            <a:gdLst>
              <a:gd name="connsiteX0" fmla="*/ 0 w 8078051"/>
              <a:gd name="connsiteY0" fmla="*/ 0 h 5829300"/>
              <a:gd name="connsiteX1" fmla="*/ 4453793 w 8078051"/>
              <a:gd name="connsiteY1" fmla="*/ 0 h 5829300"/>
              <a:gd name="connsiteX2" fmla="*/ 5363426 w 8078051"/>
              <a:gd name="connsiteY2" fmla="*/ 0 h 5829300"/>
              <a:gd name="connsiteX3" fmla="*/ 5368184 w 8078051"/>
              <a:gd name="connsiteY3" fmla="*/ 0 h 5829300"/>
              <a:gd name="connsiteX4" fmla="*/ 8078051 w 8078051"/>
              <a:gd name="connsiteY4" fmla="*/ 5829300 h 5829300"/>
              <a:gd name="connsiteX5" fmla="*/ 1743926 w 8078051"/>
              <a:gd name="connsiteY5" fmla="*/ 5829300 h 5829300"/>
              <a:gd name="connsiteX6" fmla="*/ 1744148 w 8078051"/>
              <a:gd name="connsiteY6" fmla="*/ 5828822 h 5829300"/>
              <a:gd name="connsiteX7" fmla="*/ 0 w 8078051"/>
              <a:gd name="connsiteY7" fmla="*/ 5828822 h 5829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078051" h="5829300">
                <a:moveTo>
                  <a:pt x="0" y="0"/>
                </a:moveTo>
                <a:lnTo>
                  <a:pt x="4453793" y="0"/>
                </a:lnTo>
                <a:lnTo>
                  <a:pt x="5363426" y="0"/>
                </a:lnTo>
                <a:lnTo>
                  <a:pt x="5368184" y="0"/>
                </a:lnTo>
                <a:lnTo>
                  <a:pt x="8078051" y="5829300"/>
                </a:lnTo>
                <a:lnTo>
                  <a:pt x="1743926" y="5829300"/>
                </a:lnTo>
                <a:lnTo>
                  <a:pt x="1744148" y="5828822"/>
                </a:lnTo>
                <a:lnTo>
                  <a:pt x="0" y="5828822"/>
                </a:lnTo>
                <a:close/>
              </a:path>
            </a:pathLst>
          </a:custGeom>
          <a:solidFill>
            <a:schemeClr val="bg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3" name="Freeform 16">
            <a:extLst>
              <a:ext uri="{FF2B5EF4-FFF2-40B4-BE49-F238E27FC236}">
                <a16:creationId xmlns:a16="http://schemas.microsoft.com/office/drawing/2014/main" id="{FD5CE818-0A28-81A2-4998-B634FA3C0A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1" y="-479"/>
            <a:ext cx="9324977" cy="6858479"/>
          </a:xfrm>
          <a:custGeom>
            <a:avLst/>
            <a:gdLst>
              <a:gd name="connsiteX0" fmla="*/ 1246925 w 9324977"/>
              <a:gd name="connsiteY0" fmla="*/ 0 h 6858479"/>
              <a:gd name="connsiteX1" fmla="*/ 5076797 w 9324977"/>
              <a:gd name="connsiteY1" fmla="*/ 0 h 6858479"/>
              <a:gd name="connsiteX2" fmla="*/ 6143025 w 9324977"/>
              <a:gd name="connsiteY2" fmla="*/ 0 h 6858479"/>
              <a:gd name="connsiteX3" fmla="*/ 6148602 w 9324977"/>
              <a:gd name="connsiteY3" fmla="*/ 0 h 6858479"/>
              <a:gd name="connsiteX4" fmla="*/ 9324977 w 9324977"/>
              <a:gd name="connsiteY4" fmla="*/ 6858478 h 6858479"/>
              <a:gd name="connsiteX5" fmla="*/ 3359025 w 9324977"/>
              <a:gd name="connsiteY5" fmla="*/ 6858478 h 6858479"/>
              <a:gd name="connsiteX6" fmla="*/ 3359025 w 9324977"/>
              <a:gd name="connsiteY6" fmla="*/ 6858479 h 6858479"/>
              <a:gd name="connsiteX7" fmla="*/ 0 w 9324977"/>
              <a:gd name="connsiteY7" fmla="*/ 6858479 h 6858479"/>
              <a:gd name="connsiteX8" fmla="*/ 0 w 9324977"/>
              <a:gd name="connsiteY8" fmla="*/ 479 h 6858479"/>
              <a:gd name="connsiteX9" fmla="*/ 1246925 w 9324977"/>
              <a:gd name="connsiteY9" fmla="*/ 479 h 68584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9324977" h="6858479">
                <a:moveTo>
                  <a:pt x="1246925" y="0"/>
                </a:moveTo>
                <a:lnTo>
                  <a:pt x="5076797" y="0"/>
                </a:lnTo>
                <a:lnTo>
                  <a:pt x="6143025" y="0"/>
                </a:lnTo>
                <a:lnTo>
                  <a:pt x="6148602" y="0"/>
                </a:lnTo>
                <a:lnTo>
                  <a:pt x="9324977" y="6858478"/>
                </a:lnTo>
                <a:lnTo>
                  <a:pt x="3359025" y="6858478"/>
                </a:lnTo>
                <a:lnTo>
                  <a:pt x="3359025" y="6858479"/>
                </a:lnTo>
                <a:lnTo>
                  <a:pt x="0" y="6858479"/>
                </a:lnTo>
                <a:lnTo>
                  <a:pt x="0" y="479"/>
                </a:lnTo>
                <a:lnTo>
                  <a:pt x="1246925" y="479"/>
                </a:lnTo>
                <a:close/>
              </a:path>
            </a:pathLst>
          </a:cu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EA4ACEB3-3190-2FF6-F100-515A75321AFA}"/>
              </a:ext>
            </a:extLst>
          </p:cNvPr>
          <p:cNvSpPr>
            <a:spLocks noGrp="1"/>
          </p:cNvSpPr>
          <p:nvPr>
            <p:ph type="ctrTitle"/>
          </p:nvPr>
        </p:nvSpPr>
        <p:spPr>
          <a:xfrm>
            <a:off x="804672" y="962246"/>
            <a:ext cx="6437700" cy="2611967"/>
          </a:xfrm>
        </p:spPr>
        <p:txBody>
          <a:bodyPr anchor="b">
            <a:normAutofit fontScale="90000"/>
          </a:bodyPr>
          <a:lstStyle/>
          <a:p>
            <a:pPr algn="l"/>
            <a:r>
              <a:rPr lang="en-US" sz="5400"/>
              <a:t>The mutually supportive role of trade and competition policies</a:t>
            </a:r>
          </a:p>
        </p:txBody>
      </p:sp>
    </p:spTree>
    <p:extLst>
      <p:ext uri="{BB962C8B-B14F-4D97-AF65-F5344CB8AC3E}">
        <p14:creationId xmlns:p14="http://schemas.microsoft.com/office/powerpoint/2010/main" val="2108382253"/>
      </p:ext>
    </p:extLst>
  </p:cSld>
  <p:clrMapOvr>
    <a:overrideClrMapping bg1="dk1" tx1="lt1" bg2="dk2" tx2="lt2" accent1="accent1" accent2="accent2" accent3="accent3" accent4="accent4" accent5="accent5" accent6="accent6" hlink="hlink" folHlink="folHlink"/>
  </p:clrMapOvr>
</p:sld>
</file>

<file path=ppt/slides/slide4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AAC3A71-B5DC-7BC8-7270-F3D4DD5B6151}"/>
            </a:ext>
          </a:extLst>
        </p:cNvPr>
        <p:cNvGrpSpPr/>
        <p:nvPr/>
      </p:nvGrpSpPr>
      <p:grpSpPr>
        <a:xfrm>
          <a:off x="0" y="0"/>
          <a:ext cx="0" cy="0"/>
          <a:chOff x="0" y="0"/>
          <a:chExt cx="0" cy="0"/>
        </a:xfrm>
      </p:grpSpPr>
      <p:cxnSp>
        <p:nvCxnSpPr>
          <p:cNvPr id="10" name="Straight Connector 9">
            <a:extLst>
              <a:ext uri="{FF2B5EF4-FFF2-40B4-BE49-F238E27FC236}">
                <a16:creationId xmlns:a16="http://schemas.microsoft.com/office/drawing/2014/main" id="{882BB28E-AB1C-22AB-ED75-C9B15AC2995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bwMode="white">
          <a:xfrm>
            <a:off x="0" y="272357"/>
            <a:ext cx="12188824" cy="0"/>
          </a:xfrm>
          <a:prstGeom prst="line">
            <a:avLst/>
          </a:prstGeom>
          <a:ln w="508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12" name="Rectangle 11">
            <a:extLst>
              <a:ext uri="{FF2B5EF4-FFF2-40B4-BE49-F238E27FC236}">
                <a16:creationId xmlns:a16="http://schemas.microsoft.com/office/drawing/2014/main" id="{7D0F4380-1D16-A78D-E03D-9186AA6D51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68596"/>
            <a:ext cx="12192000" cy="1735555"/>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8DCEF51-FA03-51C9-C8EC-A8B78D6C100B}"/>
              </a:ext>
            </a:extLst>
          </p:cNvPr>
          <p:cNvSpPr>
            <a:spLocks noGrp="1"/>
          </p:cNvSpPr>
          <p:nvPr>
            <p:ph type="title"/>
          </p:nvPr>
        </p:nvSpPr>
        <p:spPr>
          <a:xfrm>
            <a:off x="213064" y="489439"/>
            <a:ext cx="11765099" cy="930447"/>
          </a:xfrm>
        </p:spPr>
        <p:txBody>
          <a:bodyPr vert="horz" lIns="91440" tIns="45720" rIns="91440" bIns="45720" rtlCol="0" anchor="b">
            <a:noAutofit/>
          </a:bodyPr>
          <a:lstStyle/>
          <a:p>
            <a:pPr algn="ctr"/>
            <a:r>
              <a:rPr lang="en-US" sz="4000" b="1" kern="1200">
                <a:solidFill>
                  <a:schemeClr val="bg1"/>
                </a:solidFill>
                <a:latin typeface="+mj-lt"/>
                <a:ea typeface="+mj-ea"/>
                <a:cs typeface="+mj-cs"/>
              </a:rPr>
              <a:t>The unfinished WTO competition agenda</a:t>
            </a:r>
          </a:p>
        </p:txBody>
      </p:sp>
      <p:cxnSp>
        <p:nvCxnSpPr>
          <p:cNvPr id="14" name="Straight Connector 13">
            <a:extLst>
              <a:ext uri="{FF2B5EF4-FFF2-40B4-BE49-F238E27FC236}">
                <a16:creationId xmlns:a16="http://schemas.microsoft.com/office/drawing/2014/main" id="{A35149AA-B686-20FC-067F-D5A3B4D404A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24400" y="1479733"/>
            <a:ext cx="2743200" cy="0"/>
          </a:xfrm>
          <a:prstGeom prst="line">
            <a:avLst/>
          </a:prstGeom>
          <a:ln w="19050">
            <a:solidFill>
              <a:schemeClr val="bg1">
                <a:alpha val="75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57002347-FAAB-F49C-B7B9-79187ECBE13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bwMode="white">
          <a:xfrm>
            <a:off x="0" y="2201402"/>
            <a:ext cx="12188824" cy="0"/>
          </a:xfrm>
          <a:prstGeom prst="line">
            <a:avLst/>
          </a:prstGeom>
          <a:ln w="508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18" name="Content Placeholder 6">
            <a:extLst>
              <a:ext uri="{FF2B5EF4-FFF2-40B4-BE49-F238E27FC236}">
                <a16:creationId xmlns:a16="http://schemas.microsoft.com/office/drawing/2014/main" id="{9CAB604B-8606-C10B-0ADE-2319C22648BA}"/>
              </a:ext>
            </a:extLst>
          </p:cNvPr>
          <p:cNvSpPr>
            <a:spLocks noGrp="1"/>
          </p:cNvSpPr>
          <p:nvPr>
            <p:ph idx="1"/>
          </p:nvPr>
        </p:nvSpPr>
        <p:spPr>
          <a:xfrm>
            <a:off x="594804" y="2631687"/>
            <a:ext cx="11212497" cy="3545275"/>
          </a:xfrm>
        </p:spPr>
        <p:txBody>
          <a:bodyPr vert="horz" lIns="91440" tIns="45720" rIns="91440" bIns="45720" rtlCol="0" anchor="t">
            <a:noAutofit/>
          </a:bodyPr>
          <a:lstStyle/>
          <a:p>
            <a:pPr marL="273050" indent="-273050"/>
            <a:r>
              <a:rPr lang="en-GB" sz="2400">
                <a:ea typeface="Cambria" panose="02040503050406030204" pitchFamily="18" charset="0"/>
              </a:rPr>
              <a:t>WTO members have not agreed on a set of rules governing national competition enforcement, state owned enterprises or government subsidies (except export subsidies and agriculture subsidies) that may distort market competition</a:t>
            </a:r>
          </a:p>
          <a:p>
            <a:pPr marL="273050" indent="-273050"/>
            <a:endParaRPr lang="en-GB" sz="2200">
              <a:ea typeface="Cambria" panose="02040503050406030204" pitchFamily="18" charset="0"/>
            </a:endParaRPr>
          </a:p>
          <a:p>
            <a:pPr marL="273050" indent="-273050"/>
            <a:r>
              <a:rPr lang="en-US" sz="2400"/>
              <a:t>Trade liberalization increases exposure to global competition and may lead to the rise of companies with global dominant position but there is no “global competition authority”</a:t>
            </a:r>
          </a:p>
          <a:p>
            <a:pPr marL="273050" indent="-273050"/>
            <a:endParaRPr lang="en-US" sz="2000"/>
          </a:p>
          <a:p>
            <a:pPr marL="273050" indent="-273050"/>
            <a:r>
              <a:rPr lang="en-US" sz="2400"/>
              <a:t>Competitive services sectors, such as distribution, transport and telecom services, are a prerequisite for gains from international trade</a:t>
            </a:r>
          </a:p>
          <a:p>
            <a:pPr marL="273050" indent="-273050"/>
            <a:endParaRPr lang="en-GB" sz="2200">
              <a:ea typeface="Cambria" panose="02040503050406030204" pitchFamily="18" charset="0"/>
            </a:endParaRPr>
          </a:p>
          <a:p>
            <a:pPr marL="273050" indent="-273050"/>
            <a:endParaRPr lang="en-GB" sz="2200">
              <a:ea typeface="Cambria" panose="02040503050406030204" pitchFamily="18" charset="0"/>
            </a:endParaRPr>
          </a:p>
          <a:p>
            <a:pPr marL="0" indent="0" algn="ctr">
              <a:spcBef>
                <a:spcPts val="1200"/>
              </a:spcBef>
              <a:buNone/>
            </a:pPr>
            <a:endParaRPr lang="en-GB" sz="2200" i="1">
              <a:solidFill>
                <a:srgbClr val="0000FF"/>
              </a:solidFill>
            </a:endParaRPr>
          </a:p>
          <a:p>
            <a:pPr>
              <a:lnSpc>
                <a:spcPct val="110000"/>
              </a:lnSpc>
              <a:spcBef>
                <a:spcPts val="0"/>
              </a:spcBef>
              <a:spcAft>
                <a:spcPts val="1200"/>
              </a:spcAft>
            </a:pPr>
            <a:endParaRPr lang="en-GB" sz="2400" i="1">
              <a:solidFill>
                <a:srgbClr val="0000FF"/>
              </a:solidFill>
            </a:endParaRPr>
          </a:p>
        </p:txBody>
      </p:sp>
    </p:spTree>
    <p:extLst>
      <p:ext uri="{BB962C8B-B14F-4D97-AF65-F5344CB8AC3E}">
        <p14:creationId xmlns:p14="http://schemas.microsoft.com/office/powerpoint/2010/main" val="334008699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10" name="Straight Connector 9">
            <a:extLst>
              <a:ext uri="{FF2B5EF4-FFF2-40B4-BE49-F238E27FC236}">
                <a16:creationId xmlns:a16="http://schemas.microsoft.com/office/drawing/2014/main" id="{D2E961F1-4A28-4A5F-BBD4-6E400E5E6C7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bwMode="white">
          <a:xfrm>
            <a:off x="0" y="272357"/>
            <a:ext cx="12188824" cy="0"/>
          </a:xfrm>
          <a:prstGeom prst="line">
            <a:avLst/>
          </a:prstGeom>
          <a:ln w="508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12" name="Rectangle 11">
            <a:extLst>
              <a:ext uri="{FF2B5EF4-FFF2-40B4-BE49-F238E27FC236}">
                <a16:creationId xmlns:a16="http://schemas.microsoft.com/office/drawing/2014/main" id="{7F57BEA8-497D-4AA8-8A18-BDCD696B25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68596"/>
            <a:ext cx="12192000" cy="1735555"/>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A54187F-3F37-C5AB-2A68-19E000EF32EF}"/>
              </a:ext>
            </a:extLst>
          </p:cNvPr>
          <p:cNvSpPr>
            <a:spLocks noGrp="1"/>
          </p:cNvSpPr>
          <p:nvPr>
            <p:ph type="title"/>
          </p:nvPr>
        </p:nvSpPr>
        <p:spPr>
          <a:xfrm>
            <a:off x="213064" y="489439"/>
            <a:ext cx="11765099" cy="930447"/>
          </a:xfrm>
        </p:spPr>
        <p:txBody>
          <a:bodyPr vert="horz" lIns="91440" tIns="45720" rIns="91440" bIns="45720" rtlCol="0" anchor="b">
            <a:noAutofit/>
          </a:bodyPr>
          <a:lstStyle/>
          <a:p>
            <a:pPr algn="ctr"/>
            <a:r>
              <a:rPr lang="en-US" sz="4000" b="1" kern="1200">
                <a:solidFill>
                  <a:schemeClr val="bg1"/>
                </a:solidFill>
                <a:latin typeface="+mj-lt"/>
                <a:ea typeface="+mj-ea"/>
                <a:cs typeface="+mj-cs"/>
              </a:rPr>
              <a:t>Different competitive environments</a:t>
            </a:r>
          </a:p>
        </p:txBody>
      </p:sp>
      <p:cxnSp>
        <p:nvCxnSpPr>
          <p:cNvPr id="14" name="Straight Connector 13">
            <a:extLst>
              <a:ext uri="{FF2B5EF4-FFF2-40B4-BE49-F238E27FC236}">
                <a16:creationId xmlns:a16="http://schemas.microsoft.com/office/drawing/2014/main" id="{A82415D3-DDE5-4D63-8CB3-23A5EC581B2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24400" y="1479733"/>
            <a:ext cx="2743200" cy="0"/>
          </a:xfrm>
          <a:prstGeom prst="line">
            <a:avLst/>
          </a:prstGeom>
          <a:ln w="19050">
            <a:solidFill>
              <a:schemeClr val="bg1">
                <a:alpha val="75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AD7193FB-6AE6-4B3B-8F89-56B55DD63B4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bwMode="white">
          <a:xfrm>
            <a:off x="0" y="2201402"/>
            <a:ext cx="12188824" cy="0"/>
          </a:xfrm>
          <a:prstGeom prst="line">
            <a:avLst/>
          </a:prstGeom>
          <a:ln w="508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18" name="Content Placeholder 6">
            <a:extLst>
              <a:ext uri="{FF2B5EF4-FFF2-40B4-BE49-F238E27FC236}">
                <a16:creationId xmlns:a16="http://schemas.microsoft.com/office/drawing/2014/main" id="{792E99D0-E9E1-45A2-AF6D-44C5A6BCE220}"/>
              </a:ext>
            </a:extLst>
          </p:cNvPr>
          <p:cNvSpPr>
            <a:spLocks noGrp="1"/>
          </p:cNvSpPr>
          <p:nvPr>
            <p:ph idx="1"/>
          </p:nvPr>
        </p:nvSpPr>
        <p:spPr>
          <a:xfrm>
            <a:off x="594804" y="2631687"/>
            <a:ext cx="11212497" cy="3545275"/>
          </a:xfrm>
        </p:spPr>
        <p:txBody>
          <a:bodyPr vert="horz" lIns="91440" tIns="45720" rIns="91440" bIns="45720" rtlCol="0" anchor="t">
            <a:noAutofit/>
          </a:bodyPr>
          <a:lstStyle/>
          <a:p>
            <a:pPr marL="273050" indent="-273050"/>
            <a:r>
              <a:rPr lang="en-US" sz="2400"/>
              <a:t>Competition law is territorial - enforcement stops at borders</a:t>
            </a:r>
          </a:p>
          <a:p>
            <a:pPr marL="730250" lvl="1" indent="-273050"/>
            <a:r>
              <a:rPr lang="en-US" sz="2000">
                <a:ea typeface="Cambria" panose="02040503050406030204" pitchFamily="18" charset="0"/>
              </a:rPr>
              <a:t>Exporting firms may engage in predatory pricing, price discrimination, or exclusionary practices abroad, beyond reach of domestic competition authorities</a:t>
            </a:r>
          </a:p>
          <a:p>
            <a:pPr marL="273050" indent="-273050"/>
            <a:r>
              <a:rPr lang="en-US" sz="2400"/>
              <a:t>Home market power may have negative spillovers to foreign markets, especially in sectors with large economies of scale</a:t>
            </a:r>
          </a:p>
          <a:p>
            <a:pPr marL="730250" lvl="1" indent="-273050"/>
            <a:r>
              <a:rPr lang="en-GB" sz="2000">
                <a:ea typeface="Cambria" panose="02040503050406030204" pitchFamily="18" charset="0"/>
              </a:rPr>
              <a:t>Difference in the degree of trade liberalization and/or differences in competition enforcement may lead to difference in home market power  </a:t>
            </a:r>
          </a:p>
          <a:p>
            <a:r>
              <a:rPr lang="en-GB" sz="2400">
                <a:ea typeface="Cambria" panose="02040503050406030204" pitchFamily="18" charset="0"/>
              </a:rPr>
              <a:t>Trade liberalization will not necessarily alone produce a level playing field</a:t>
            </a:r>
          </a:p>
          <a:p>
            <a:pPr marL="730250" lvl="1" indent="-273050"/>
            <a:r>
              <a:rPr lang="en-GB" sz="2000">
                <a:ea typeface="Cambria" panose="02040503050406030204" pitchFamily="18" charset="0"/>
              </a:rPr>
              <a:t>The presence of SOEs may limit the pro-competitive effect of trade liberalization</a:t>
            </a:r>
          </a:p>
          <a:p>
            <a:pPr marL="730250" lvl="1" indent="-273050"/>
            <a:r>
              <a:rPr lang="en-GB" sz="2000">
                <a:ea typeface="Cambria" panose="02040503050406030204" pitchFamily="18" charset="0"/>
              </a:rPr>
              <a:t>The of domestic policy instruments, such as subsidies, may provide competitive advantage to subsidized firms</a:t>
            </a:r>
          </a:p>
          <a:p>
            <a:pPr marL="0" indent="0" algn="ctr">
              <a:spcBef>
                <a:spcPts val="1200"/>
              </a:spcBef>
              <a:buNone/>
            </a:pPr>
            <a:endParaRPr lang="en-GB" sz="2200" i="1">
              <a:solidFill>
                <a:srgbClr val="0000FF"/>
              </a:solidFill>
            </a:endParaRPr>
          </a:p>
          <a:p>
            <a:pPr marL="0" indent="0" algn="ctr">
              <a:spcBef>
                <a:spcPts val="1200"/>
              </a:spcBef>
              <a:buNone/>
            </a:pPr>
            <a:endParaRPr lang="en-GB" sz="2200" i="1">
              <a:solidFill>
                <a:srgbClr val="0000FF"/>
              </a:solidFill>
            </a:endParaRPr>
          </a:p>
          <a:p>
            <a:pPr>
              <a:lnSpc>
                <a:spcPct val="110000"/>
              </a:lnSpc>
              <a:spcBef>
                <a:spcPts val="0"/>
              </a:spcBef>
              <a:spcAft>
                <a:spcPts val="1200"/>
              </a:spcAft>
            </a:pPr>
            <a:endParaRPr lang="en-GB" sz="2400" i="1">
              <a:solidFill>
                <a:srgbClr val="0000FF"/>
              </a:solidFill>
            </a:endParaRPr>
          </a:p>
        </p:txBody>
      </p:sp>
    </p:spTree>
    <p:extLst>
      <p:ext uri="{BB962C8B-B14F-4D97-AF65-F5344CB8AC3E}">
        <p14:creationId xmlns:p14="http://schemas.microsoft.com/office/powerpoint/2010/main" val="104980579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0D88B35-5F25-8B5F-1CA8-55F02A40D9C1}"/>
            </a:ext>
          </a:extLst>
        </p:cNvPr>
        <p:cNvGrpSpPr/>
        <p:nvPr/>
      </p:nvGrpSpPr>
      <p:grpSpPr>
        <a:xfrm>
          <a:off x="0" y="0"/>
          <a:ext cx="0" cy="0"/>
          <a:chOff x="0" y="0"/>
          <a:chExt cx="0" cy="0"/>
        </a:xfrm>
      </p:grpSpPr>
      <p:cxnSp>
        <p:nvCxnSpPr>
          <p:cNvPr id="10" name="Straight Connector 9">
            <a:extLst>
              <a:ext uri="{FF2B5EF4-FFF2-40B4-BE49-F238E27FC236}">
                <a16:creationId xmlns:a16="http://schemas.microsoft.com/office/drawing/2014/main" id="{13DC78FD-BE72-26E5-C9ED-52242B870EA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bwMode="white">
          <a:xfrm>
            <a:off x="0" y="272357"/>
            <a:ext cx="12188824" cy="0"/>
          </a:xfrm>
          <a:prstGeom prst="line">
            <a:avLst/>
          </a:prstGeom>
          <a:ln w="508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12" name="Rectangle 11">
            <a:extLst>
              <a:ext uri="{FF2B5EF4-FFF2-40B4-BE49-F238E27FC236}">
                <a16:creationId xmlns:a16="http://schemas.microsoft.com/office/drawing/2014/main" id="{F28EC5A1-183A-7FBF-1374-B5624A0A43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68596"/>
            <a:ext cx="12192000" cy="1735555"/>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23A1612-A5B6-EC58-5886-38EB19A4E571}"/>
              </a:ext>
            </a:extLst>
          </p:cNvPr>
          <p:cNvSpPr>
            <a:spLocks noGrp="1"/>
          </p:cNvSpPr>
          <p:nvPr>
            <p:ph type="title"/>
          </p:nvPr>
        </p:nvSpPr>
        <p:spPr>
          <a:xfrm>
            <a:off x="211862" y="549286"/>
            <a:ext cx="11765099" cy="930447"/>
          </a:xfrm>
        </p:spPr>
        <p:txBody>
          <a:bodyPr vert="horz" lIns="91440" tIns="45720" rIns="91440" bIns="45720" rtlCol="0" anchor="b">
            <a:noAutofit/>
          </a:bodyPr>
          <a:lstStyle/>
          <a:p>
            <a:pPr algn="ctr"/>
            <a:r>
              <a:rPr lang="en-US" sz="4000" b="1" kern="1200">
                <a:solidFill>
                  <a:schemeClr val="bg1"/>
                </a:solidFill>
                <a:latin typeface="+mj-lt"/>
                <a:ea typeface="+mj-ea"/>
                <a:cs typeface="+mj-cs"/>
              </a:rPr>
              <a:t>Effective competition policy is key to inclusive gains from trade</a:t>
            </a:r>
          </a:p>
        </p:txBody>
      </p:sp>
      <p:cxnSp>
        <p:nvCxnSpPr>
          <p:cNvPr id="14" name="Straight Connector 13">
            <a:extLst>
              <a:ext uri="{FF2B5EF4-FFF2-40B4-BE49-F238E27FC236}">
                <a16:creationId xmlns:a16="http://schemas.microsoft.com/office/drawing/2014/main" id="{BAC7E11A-3717-3C3E-B108-810A321053B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24400" y="1479733"/>
            <a:ext cx="2743200" cy="0"/>
          </a:xfrm>
          <a:prstGeom prst="line">
            <a:avLst/>
          </a:prstGeom>
          <a:ln w="19050">
            <a:solidFill>
              <a:schemeClr val="bg1">
                <a:alpha val="75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783C4A9D-9214-734B-8DEB-20F6B6B9BC7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bwMode="white">
          <a:xfrm>
            <a:off x="0" y="2201402"/>
            <a:ext cx="12188824" cy="0"/>
          </a:xfrm>
          <a:prstGeom prst="line">
            <a:avLst/>
          </a:prstGeom>
          <a:ln w="508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18" name="Content Placeholder 6">
            <a:extLst>
              <a:ext uri="{FF2B5EF4-FFF2-40B4-BE49-F238E27FC236}">
                <a16:creationId xmlns:a16="http://schemas.microsoft.com/office/drawing/2014/main" id="{80E7E04F-2D66-F261-48FC-3E69383DD67D}"/>
              </a:ext>
            </a:extLst>
          </p:cNvPr>
          <p:cNvSpPr>
            <a:spLocks noGrp="1"/>
          </p:cNvSpPr>
          <p:nvPr>
            <p:ph idx="1"/>
          </p:nvPr>
        </p:nvSpPr>
        <p:spPr>
          <a:xfrm>
            <a:off x="594804" y="2631687"/>
            <a:ext cx="11212497" cy="3545275"/>
          </a:xfrm>
        </p:spPr>
        <p:txBody>
          <a:bodyPr vert="horz" lIns="91440" tIns="45720" rIns="91440" bIns="45720" rtlCol="0" anchor="t">
            <a:noAutofit/>
          </a:bodyPr>
          <a:lstStyle/>
          <a:p>
            <a:pPr marL="273050" indent="-273050"/>
            <a:r>
              <a:rPr lang="en-US" sz="2400"/>
              <a:t>Effective competition policy and enforcement can play a pivotal role in promoting inclusiveness across and within economies. </a:t>
            </a:r>
          </a:p>
          <a:p>
            <a:pPr marL="273050" indent="-273050"/>
            <a:r>
              <a:rPr lang="en-US" sz="2400"/>
              <a:t>Robust competition policies are critical in the digital age. The digital sector is particularly prone to market concentration, due to substantial economies of scale and scope and strong network </a:t>
            </a:r>
            <a:r>
              <a:rPr lang="en-GB" sz="2400"/>
              <a:t>effects</a:t>
            </a:r>
            <a:endParaRPr lang="en-US" sz="2400"/>
          </a:p>
          <a:p>
            <a:pPr marL="273050" indent="-273050"/>
            <a:r>
              <a:rPr lang="en-US" sz="2400"/>
              <a:t>International cooperation on competition policies ensures a level playing field for businesses across borders, preventing anti-competitive practices and fostering fair competition. </a:t>
            </a:r>
          </a:p>
          <a:p>
            <a:pPr marL="273050" indent="-273050"/>
            <a:r>
              <a:rPr lang="en-US" sz="2400"/>
              <a:t>Regulatory cooperation can be complemented with technical assistance activities focused on the intersection of trade and competition policy, particularly in response to the needs of developing economies.</a:t>
            </a:r>
            <a:endParaRPr lang="en-GB" sz="2400" i="1">
              <a:solidFill>
                <a:srgbClr val="0000FF"/>
              </a:solidFill>
            </a:endParaRPr>
          </a:p>
        </p:txBody>
      </p:sp>
    </p:spTree>
    <p:extLst>
      <p:ext uri="{BB962C8B-B14F-4D97-AF65-F5344CB8AC3E}">
        <p14:creationId xmlns:p14="http://schemas.microsoft.com/office/powerpoint/2010/main" val="86734408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10" name="Straight Connector 9">
            <a:extLst>
              <a:ext uri="{FF2B5EF4-FFF2-40B4-BE49-F238E27FC236}">
                <a16:creationId xmlns:a16="http://schemas.microsoft.com/office/drawing/2014/main" id="{D2E961F1-4A28-4A5F-BBD4-6E400E5E6C7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bwMode="white">
          <a:xfrm>
            <a:off x="0" y="272357"/>
            <a:ext cx="12188824" cy="0"/>
          </a:xfrm>
          <a:prstGeom prst="line">
            <a:avLst/>
          </a:prstGeom>
          <a:ln w="508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12" name="Rectangle 11">
            <a:extLst>
              <a:ext uri="{FF2B5EF4-FFF2-40B4-BE49-F238E27FC236}">
                <a16:creationId xmlns:a16="http://schemas.microsoft.com/office/drawing/2014/main" id="{7F57BEA8-497D-4AA8-8A18-BDCD696B25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68596"/>
            <a:ext cx="12192000" cy="1735555"/>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A54187F-3F37-C5AB-2A68-19E000EF32EF}"/>
              </a:ext>
            </a:extLst>
          </p:cNvPr>
          <p:cNvSpPr>
            <a:spLocks noGrp="1"/>
          </p:cNvSpPr>
          <p:nvPr>
            <p:ph type="title"/>
          </p:nvPr>
        </p:nvSpPr>
        <p:spPr>
          <a:xfrm>
            <a:off x="213064" y="489439"/>
            <a:ext cx="11765099" cy="930447"/>
          </a:xfrm>
        </p:spPr>
        <p:txBody>
          <a:bodyPr vert="horz" lIns="91440" tIns="45720" rIns="91440" bIns="45720" rtlCol="0" anchor="b">
            <a:noAutofit/>
          </a:bodyPr>
          <a:lstStyle/>
          <a:p>
            <a:pPr algn="ctr"/>
            <a:r>
              <a:rPr lang="en-US" sz="3800" b="1">
                <a:solidFill>
                  <a:schemeClr val="bg1"/>
                </a:solidFill>
              </a:rPr>
              <a:t>Tools for </a:t>
            </a:r>
            <a:r>
              <a:rPr lang="en-US" sz="3800" b="1" kern="1200">
                <a:solidFill>
                  <a:schemeClr val="bg1"/>
                </a:solidFill>
                <a:latin typeface="+mj-lt"/>
                <a:ea typeface="+mj-ea"/>
                <a:cs typeface="+mj-cs"/>
              </a:rPr>
              <a:t>managing unfair foreign competition</a:t>
            </a:r>
          </a:p>
        </p:txBody>
      </p:sp>
      <p:cxnSp>
        <p:nvCxnSpPr>
          <p:cNvPr id="14" name="Straight Connector 13">
            <a:extLst>
              <a:ext uri="{FF2B5EF4-FFF2-40B4-BE49-F238E27FC236}">
                <a16:creationId xmlns:a16="http://schemas.microsoft.com/office/drawing/2014/main" id="{A82415D3-DDE5-4D63-8CB3-23A5EC581B2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24400" y="1479733"/>
            <a:ext cx="2743200" cy="0"/>
          </a:xfrm>
          <a:prstGeom prst="line">
            <a:avLst/>
          </a:prstGeom>
          <a:ln w="19050">
            <a:solidFill>
              <a:schemeClr val="bg1">
                <a:alpha val="75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AD7193FB-6AE6-4B3B-8F89-56B55DD63B4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bwMode="white">
          <a:xfrm>
            <a:off x="0" y="2201402"/>
            <a:ext cx="12188824" cy="0"/>
          </a:xfrm>
          <a:prstGeom prst="line">
            <a:avLst/>
          </a:prstGeom>
          <a:ln w="508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5" name="Rectangle 3">
            <a:extLst>
              <a:ext uri="{FF2B5EF4-FFF2-40B4-BE49-F238E27FC236}">
                <a16:creationId xmlns:a16="http://schemas.microsoft.com/office/drawing/2014/main" id="{A3D135C9-2A7E-3DAE-73E2-1B5C5B35CF6E}"/>
              </a:ext>
            </a:extLst>
          </p:cNvPr>
          <p:cNvSpPr txBox="1">
            <a:spLocks noChangeArrowheads="1"/>
          </p:cNvSpPr>
          <p:nvPr/>
        </p:nvSpPr>
        <p:spPr>
          <a:xfrm>
            <a:off x="939800" y="2692401"/>
            <a:ext cx="10198099" cy="392430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485775" indent="0">
              <a:spcAft>
                <a:spcPts val="600"/>
              </a:spcAft>
              <a:buNone/>
              <a:tabLst>
                <a:tab pos="628650" algn="l"/>
              </a:tabLst>
              <a:defRPr/>
            </a:pPr>
            <a:r>
              <a:rPr lang="en-GB" altLang="en-US" sz="3000">
                <a:sym typeface="Symbol" panose="05050102010706020507" pitchFamily="18" charset="2"/>
              </a:rPr>
              <a:t>WTO rules include flexibilities to limit unfair foreign competition – </a:t>
            </a:r>
            <a:r>
              <a:rPr lang="en-GB" altLang="en-US" sz="3000">
                <a:solidFill>
                  <a:srgbClr val="FF00FF"/>
                </a:solidFill>
                <a:sym typeface="Symbol" panose="05050102010706020507" pitchFamily="18" charset="2"/>
              </a:rPr>
              <a:t>“trade remedies”</a:t>
            </a:r>
          </a:p>
          <a:p>
            <a:pPr marL="942975" indent="-457200">
              <a:spcAft>
                <a:spcPts val="600"/>
              </a:spcAft>
              <a:tabLst>
                <a:tab pos="628650" algn="l"/>
              </a:tabLst>
              <a:defRPr/>
            </a:pPr>
            <a:r>
              <a:rPr lang="en-GB" altLang="en-US" sz="3000">
                <a:sym typeface="Symbol" panose="05050102010706020507" pitchFamily="18" charset="2"/>
              </a:rPr>
              <a:t>Anti-dumping measures in response to injury from </a:t>
            </a:r>
            <a:r>
              <a:rPr lang="en-GB" altLang="en-US" sz="3000" b="1">
                <a:solidFill>
                  <a:srgbClr val="00B0F0"/>
                </a:solidFill>
                <a:sym typeface="Symbol" panose="05050102010706020507" pitchFamily="18" charset="2"/>
              </a:rPr>
              <a:t>dumped</a:t>
            </a:r>
            <a:r>
              <a:rPr lang="en-GB" altLang="en-US" sz="3000">
                <a:solidFill>
                  <a:srgbClr val="00B0F0"/>
                </a:solidFill>
                <a:sym typeface="Symbol" panose="05050102010706020507" pitchFamily="18" charset="2"/>
              </a:rPr>
              <a:t> </a:t>
            </a:r>
            <a:r>
              <a:rPr lang="en-GB" altLang="en-US" sz="3000">
                <a:sym typeface="Symbol" panose="05050102010706020507" pitchFamily="18" charset="2"/>
              </a:rPr>
              <a:t>imports</a:t>
            </a:r>
            <a:endParaRPr lang="en-GB" altLang="en-US" sz="3000" u="sng">
              <a:sym typeface="Symbol" panose="05050102010706020507" pitchFamily="18" charset="2"/>
            </a:endParaRPr>
          </a:p>
          <a:p>
            <a:pPr marL="942975" indent="-457200">
              <a:spcAft>
                <a:spcPts val="600"/>
              </a:spcAft>
              <a:tabLst>
                <a:tab pos="628650" algn="l"/>
              </a:tabLst>
              <a:defRPr/>
            </a:pPr>
            <a:r>
              <a:rPr lang="en-US" altLang="en-US" sz="3000">
                <a:sym typeface="Symbol" panose="05050102010706020507" pitchFamily="18" charset="2"/>
              </a:rPr>
              <a:t>Anti-subsidy (“countervailing”) measures in response to injury from </a:t>
            </a:r>
            <a:r>
              <a:rPr lang="en-US" altLang="en-US" sz="3000" b="1">
                <a:solidFill>
                  <a:srgbClr val="00B0F0"/>
                </a:solidFill>
                <a:sym typeface="Symbol" panose="05050102010706020507" pitchFamily="18" charset="2"/>
              </a:rPr>
              <a:t>subsidized</a:t>
            </a:r>
            <a:r>
              <a:rPr lang="en-US" altLang="en-US" sz="3000">
                <a:solidFill>
                  <a:srgbClr val="00B0F0"/>
                </a:solidFill>
                <a:sym typeface="Symbol" panose="05050102010706020507" pitchFamily="18" charset="2"/>
              </a:rPr>
              <a:t> </a:t>
            </a:r>
            <a:r>
              <a:rPr lang="en-US" altLang="en-US" sz="3000">
                <a:sym typeface="Symbol" panose="05050102010706020507" pitchFamily="18" charset="2"/>
              </a:rPr>
              <a:t>imports</a:t>
            </a:r>
            <a:endParaRPr lang="en-GB" altLang="en-US" sz="3000" u="sng">
              <a:sym typeface="Symbol" panose="05050102010706020507" pitchFamily="18" charset="2"/>
            </a:endParaRPr>
          </a:p>
        </p:txBody>
      </p:sp>
    </p:spTree>
    <p:extLst>
      <p:ext uri="{BB962C8B-B14F-4D97-AF65-F5344CB8AC3E}">
        <p14:creationId xmlns:p14="http://schemas.microsoft.com/office/powerpoint/2010/main" val="31554888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anim calcmode="lin" valueType="num">
                                      <p:cBhvr additive="base">
                                        <p:cTn id="7"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5">
                                            <p:txEl>
                                              <p:pRg st="0" end="0"/>
                                            </p:txEl>
                                          </p:spTgt>
                                        </p:tgtEl>
                                        <p:attrNameLst>
                                          <p:attrName>style.visibility</p:attrName>
                                        </p:attrNameLst>
                                      </p:cBhvr>
                                      <p:to>
                                        <p:strVal val="visible"/>
                                      </p:to>
                                    </p:set>
                                    <p:anim calcmode="lin" valueType="num">
                                      <p:cBhvr additive="base">
                                        <p:cTn id="19"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10" name="Straight Connector 9">
            <a:extLst>
              <a:ext uri="{FF2B5EF4-FFF2-40B4-BE49-F238E27FC236}">
                <a16:creationId xmlns:a16="http://schemas.microsoft.com/office/drawing/2014/main" id="{D2E961F1-4A28-4A5F-BBD4-6E400E5E6C7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bwMode="white">
          <a:xfrm>
            <a:off x="0" y="272357"/>
            <a:ext cx="12188824" cy="0"/>
          </a:xfrm>
          <a:prstGeom prst="line">
            <a:avLst/>
          </a:prstGeom>
          <a:ln w="508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12" name="Rectangle 11">
            <a:extLst>
              <a:ext uri="{FF2B5EF4-FFF2-40B4-BE49-F238E27FC236}">
                <a16:creationId xmlns:a16="http://schemas.microsoft.com/office/drawing/2014/main" id="{7F57BEA8-497D-4AA8-8A18-BDCD696B25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68596"/>
            <a:ext cx="12192000" cy="1735555"/>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A54187F-3F37-C5AB-2A68-19E000EF32EF}"/>
              </a:ext>
            </a:extLst>
          </p:cNvPr>
          <p:cNvSpPr>
            <a:spLocks noGrp="1"/>
          </p:cNvSpPr>
          <p:nvPr>
            <p:ph type="title"/>
          </p:nvPr>
        </p:nvSpPr>
        <p:spPr>
          <a:xfrm>
            <a:off x="213064" y="489439"/>
            <a:ext cx="11765099" cy="930447"/>
          </a:xfrm>
        </p:spPr>
        <p:txBody>
          <a:bodyPr vert="horz" lIns="91440" tIns="45720" rIns="91440" bIns="45720" rtlCol="0" anchor="b">
            <a:noAutofit/>
          </a:bodyPr>
          <a:lstStyle/>
          <a:p>
            <a:pPr algn="ctr"/>
            <a:r>
              <a:rPr lang="en-US" sz="3800" b="1">
                <a:solidFill>
                  <a:schemeClr val="bg1"/>
                </a:solidFill>
              </a:rPr>
              <a:t>Sources of rules governing trade remedies</a:t>
            </a:r>
            <a:endParaRPr lang="en-US" sz="3800" b="1" kern="1200">
              <a:solidFill>
                <a:schemeClr val="bg1"/>
              </a:solidFill>
              <a:latin typeface="+mj-lt"/>
              <a:ea typeface="+mj-ea"/>
              <a:cs typeface="+mj-cs"/>
            </a:endParaRPr>
          </a:p>
        </p:txBody>
      </p:sp>
      <p:cxnSp>
        <p:nvCxnSpPr>
          <p:cNvPr id="14" name="Straight Connector 13">
            <a:extLst>
              <a:ext uri="{FF2B5EF4-FFF2-40B4-BE49-F238E27FC236}">
                <a16:creationId xmlns:a16="http://schemas.microsoft.com/office/drawing/2014/main" id="{A82415D3-DDE5-4D63-8CB3-23A5EC581B2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24400" y="1479733"/>
            <a:ext cx="2743200" cy="0"/>
          </a:xfrm>
          <a:prstGeom prst="line">
            <a:avLst/>
          </a:prstGeom>
          <a:ln w="19050">
            <a:solidFill>
              <a:schemeClr val="bg1">
                <a:alpha val="75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AD7193FB-6AE6-4B3B-8F89-56B55DD63B4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bwMode="white">
          <a:xfrm>
            <a:off x="0" y="2201402"/>
            <a:ext cx="12188824" cy="0"/>
          </a:xfrm>
          <a:prstGeom prst="line">
            <a:avLst/>
          </a:prstGeom>
          <a:ln w="508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3">
            <a:extLst>
              <a:ext uri="{FF2B5EF4-FFF2-40B4-BE49-F238E27FC236}">
                <a16:creationId xmlns:a16="http://schemas.microsoft.com/office/drawing/2014/main" id="{A1B13ED7-6137-F730-BAC9-95840360C380}"/>
              </a:ext>
            </a:extLst>
          </p:cNvPr>
          <p:cNvSpPr txBox="1">
            <a:spLocks/>
          </p:cNvSpPr>
          <p:nvPr/>
        </p:nvSpPr>
        <p:spPr>
          <a:xfrm>
            <a:off x="773798" y="2200389"/>
            <a:ext cx="10641228" cy="446078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AU"/>
          </a:p>
          <a:p>
            <a:pPr marL="0" indent="0">
              <a:buFont typeface="Arial" panose="020B0604020202020204" pitchFamily="34" charset="0"/>
              <a:buNone/>
              <a:defRPr/>
            </a:pPr>
            <a:r>
              <a:rPr lang="en-US" altLang="en-US" b="1">
                <a:ea typeface="MS PGothic" pitchFamily="34" charset="-128"/>
              </a:rPr>
              <a:t>Trade remedies allow for “exceptions” to WTO/FTA obligations (e.g. tariff bindings) through specific WTO treaties:</a:t>
            </a:r>
            <a:endParaRPr lang="en-GB" altLang="en-US" b="1">
              <a:ea typeface="MS PGothic" pitchFamily="34" charset="-128"/>
            </a:endParaRPr>
          </a:p>
          <a:p>
            <a:pPr lvl="1">
              <a:defRPr/>
            </a:pPr>
            <a:r>
              <a:rPr lang="en-GB" altLang="en-US">
                <a:solidFill>
                  <a:srgbClr val="FF0000"/>
                </a:solidFill>
                <a:ea typeface="MS PGothic" pitchFamily="34" charset="-128"/>
              </a:rPr>
              <a:t>Anti-Dumping measures</a:t>
            </a:r>
            <a:r>
              <a:rPr lang="en-GB" altLang="en-US">
                <a:ea typeface="MS PGothic" pitchFamily="34" charset="-128"/>
              </a:rPr>
              <a:t>: Agreement on Implementation of Article VI of GATT 1994, “Anti-Dumping Agreement”</a:t>
            </a:r>
          </a:p>
          <a:p>
            <a:pPr lvl="1">
              <a:defRPr/>
            </a:pPr>
            <a:r>
              <a:rPr lang="en-GB" altLang="en-US">
                <a:solidFill>
                  <a:srgbClr val="FF0000"/>
                </a:solidFill>
                <a:ea typeface="MS PGothic" pitchFamily="34" charset="-128"/>
              </a:rPr>
              <a:t>Anti-subsidy (“countervailing”) measures</a:t>
            </a:r>
            <a:r>
              <a:rPr lang="en-GB" altLang="en-US">
                <a:ea typeface="MS PGothic" pitchFamily="34" charset="-128"/>
              </a:rPr>
              <a:t>: Agreement on Subsidies and Countervailing Measures, “Subsidies Agreement”</a:t>
            </a:r>
          </a:p>
          <a:p>
            <a:pPr marL="0" indent="0">
              <a:buFont typeface="Arial" panose="020B0604020202020204" pitchFamily="34" charset="0"/>
              <a:buNone/>
            </a:pPr>
            <a:r>
              <a:rPr lang="en-AU" b="1"/>
              <a:t>Countries have domestic legal frameworks to implement these legal instruments</a:t>
            </a:r>
          </a:p>
          <a:p>
            <a:pPr lvl="1"/>
            <a:r>
              <a:rPr lang="en-AU"/>
              <a:t>Must conform with WTO law but need not replicate; can be more specific or prescriptive; scope for innovation </a:t>
            </a:r>
          </a:p>
        </p:txBody>
      </p:sp>
    </p:spTree>
    <p:extLst>
      <p:ext uri="{BB962C8B-B14F-4D97-AF65-F5344CB8AC3E}">
        <p14:creationId xmlns:p14="http://schemas.microsoft.com/office/powerpoint/2010/main" val="367711626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4C583B41-9800-9AA6-FDD9-ECCFA16E1479}"/>
            </a:ext>
          </a:extLst>
        </p:cNvPr>
        <p:cNvGrpSpPr/>
        <p:nvPr/>
      </p:nvGrpSpPr>
      <p:grpSpPr>
        <a:xfrm>
          <a:off x="0" y="0"/>
          <a:ext cx="0" cy="0"/>
          <a:chOff x="0" y="0"/>
          <a:chExt cx="0" cy="0"/>
        </a:xfrm>
      </p:grpSpPr>
      <p:cxnSp>
        <p:nvCxnSpPr>
          <p:cNvPr id="10" name="Straight Connector 9">
            <a:extLst>
              <a:ext uri="{FF2B5EF4-FFF2-40B4-BE49-F238E27FC236}">
                <a16:creationId xmlns:a16="http://schemas.microsoft.com/office/drawing/2014/main" id="{E3BCE2DB-5ACE-A201-85E5-F205F2C7749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bwMode="white">
          <a:xfrm>
            <a:off x="0" y="272357"/>
            <a:ext cx="12188824" cy="0"/>
          </a:xfrm>
          <a:prstGeom prst="line">
            <a:avLst/>
          </a:prstGeom>
          <a:ln w="508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12" name="Rectangle 11">
            <a:extLst>
              <a:ext uri="{FF2B5EF4-FFF2-40B4-BE49-F238E27FC236}">
                <a16:creationId xmlns:a16="http://schemas.microsoft.com/office/drawing/2014/main" id="{276846DD-BD43-8ED1-5D7C-F304585F4E0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68596"/>
            <a:ext cx="12192000" cy="1735555"/>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56D8248-E92E-8723-0534-A4AB801C37FF}"/>
              </a:ext>
            </a:extLst>
          </p:cNvPr>
          <p:cNvSpPr>
            <a:spLocks noGrp="1"/>
          </p:cNvSpPr>
          <p:nvPr>
            <p:ph type="title"/>
          </p:nvPr>
        </p:nvSpPr>
        <p:spPr>
          <a:xfrm>
            <a:off x="213064" y="489439"/>
            <a:ext cx="11765099" cy="930447"/>
          </a:xfrm>
        </p:spPr>
        <p:txBody>
          <a:bodyPr vert="horz" lIns="91440" tIns="45720" rIns="91440" bIns="45720" rtlCol="0" anchor="b">
            <a:noAutofit/>
          </a:bodyPr>
          <a:lstStyle/>
          <a:p>
            <a:pPr algn="ctr"/>
            <a:r>
              <a:rPr lang="en-US" sz="3800" b="1" kern="1200">
                <a:solidFill>
                  <a:schemeClr val="bg1"/>
                </a:solidFill>
                <a:latin typeface="+mj-lt"/>
                <a:ea typeface="+mj-ea"/>
                <a:cs typeface="+mj-cs"/>
              </a:rPr>
              <a:t>Anti-d</a:t>
            </a:r>
            <a:r>
              <a:rPr lang="en-US" sz="3800" b="1">
                <a:solidFill>
                  <a:schemeClr val="bg1"/>
                </a:solidFill>
              </a:rPr>
              <a:t>umping measures</a:t>
            </a:r>
            <a:endParaRPr lang="en-US" sz="3800" b="1" kern="1200">
              <a:solidFill>
                <a:schemeClr val="bg1"/>
              </a:solidFill>
              <a:latin typeface="+mj-lt"/>
              <a:ea typeface="+mj-ea"/>
              <a:cs typeface="+mj-cs"/>
            </a:endParaRPr>
          </a:p>
        </p:txBody>
      </p:sp>
      <p:cxnSp>
        <p:nvCxnSpPr>
          <p:cNvPr id="14" name="Straight Connector 13">
            <a:extLst>
              <a:ext uri="{FF2B5EF4-FFF2-40B4-BE49-F238E27FC236}">
                <a16:creationId xmlns:a16="http://schemas.microsoft.com/office/drawing/2014/main" id="{A099B5AB-689A-B57D-44CC-1D4E7FED0DF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24400" y="1479733"/>
            <a:ext cx="2743200" cy="0"/>
          </a:xfrm>
          <a:prstGeom prst="line">
            <a:avLst/>
          </a:prstGeom>
          <a:ln w="19050">
            <a:solidFill>
              <a:schemeClr val="bg1">
                <a:alpha val="75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7D733CC9-DEC5-D80D-FB62-94238FF7459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bwMode="white">
          <a:xfrm>
            <a:off x="0" y="2201402"/>
            <a:ext cx="12188824" cy="0"/>
          </a:xfrm>
          <a:prstGeom prst="line">
            <a:avLst/>
          </a:prstGeom>
          <a:ln w="508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3">
            <a:extLst>
              <a:ext uri="{FF2B5EF4-FFF2-40B4-BE49-F238E27FC236}">
                <a16:creationId xmlns:a16="http://schemas.microsoft.com/office/drawing/2014/main" id="{322F906B-61BE-5424-F7E0-C70A8FEC0B85}"/>
              </a:ext>
            </a:extLst>
          </p:cNvPr>
          <p:cNvSpPr txBox="1">
            <a:spLocks/>
          </p:cNvSpPr>
          <p:nvPr/>
        </p:nvSpPr>
        <p:spPr>
          <a:xfrm>
            <a:off x="773798" y="2200389"/>
            <a:ext cx="10641228" cy="446078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AU"/>
          </a:p>
        </p:txBody>
      </p:sp>
      <p:pic>
        <p:nvPicPr>
          <p:cNvPr id="6" name="Picture 5">
            <a:extLst>
              <a:ext uri="{FF2B5EF4-FFF2-40B4-BE49-F238E27FC236}">
                <a16:creationId xmlns:a16="http://schemas.microsoft.com/office/drawing/2014/main" id="{990E3C0D-0DEA-9030-29A1-FAB5D76D7D9F}"/>
              </a:ext>
            </a:extLst>
          </p:cNvPr>
          <p:cNvPicPr>
            <a:picLocks noChangeAspect="1"/>
          </p:cNvPicPr>
          <p:nvPr/>
        </p:nvPicPr>
        <p:blipFill>
          <a:blip r:embed="rId3"/>
          <a:srcRect l="7363" t="11143" r="3795" b="8286"/>
          <a:stretch>
            <a:fillRect/>
          </a:stretch>
        </p:blipFill>
        <p:spPr>
          <a:xfrm>
            <a:off x="213838" y="2757371"/>
            <a:ext cx="4584589" cy="3153331"/>
          </a:xfrm>
          <a:prstGeom prst="rect">
            <a:avLst/>
          </a:prstGeom>
        </p:spPr>
      </p:pic>
      <p:pic>
        <p:nvPicPr>
          <p:cNvPr id="8" name="Picture 7">
            <a:extLst>
              <a:ext uri="{FF2B5EF4-FFF2-40B4-BE49-F238E27FC236}">
                <a16:creationId xmlns:a16="http://schemas.microsoft.com/office/drawing/2014/main" id="{FD3E7F77-BEC6-CC71-67D5-ADE1564C26EA}"/>
              </a:ext>
            </a:extLst>
          </p:cNvPr>
          <p:cNvPicPr>
            <a:picLocks noChangeAspect="1"/>
          </p:cNvPicPr>
          <p:nvPr/>
        </p:nvPicPr>
        <p:blipFill>
          <a:blip r:embed="rId4"/>
          <a:srcRect l="5135" t="9701" b="4102"/>
          <a:stretch>
            <a:fillRect/>
          </a:stretch>
        </p:blipFill>
        <p:spPr>
          <a:xfrm>
            <a:off x="7839635" y="4334036"/>
            <a:ext cx="4349189" cy="2375277"/>
          </a:xfrm>
          <a:prstGeom prst="ellipse">
            <a:avLst/>
          </a:prstGeom>
        </p:spPr>
      </p:pic>
      <p:pic>
        <p:nvPicPr>
          <p:cNvPr id="7" name="Picture 6">
            <a:extLst>
              <a:ext uri="{FF2B5EF4-FFF2-40B4-BE49-F238E27FC236}">
                <a16:creationId xmlns:a16="http://schemas.microsoft.com/office/drawing/2014/main" id="{41792B86-E5ED-0DE6-E990-AFA2C51D2489}"/>
              </a:ext>
            </a:extLst>
          </p:cNvPr>
          <p:cNvPicPr>
            <a:picLocks noChangeAspect="1"/>
          </p:cNvPicPr>
          <p:nvPr/>
        </p:nvPicPr>
        <p:blipFill>
          <a:blip r:embed="rId5"/>
          <a:srcRect l="2544" t="4827" r="23836" b="9701"/>
          <a:stretch>
            <a:fillRect/>
          </a:stretch>
        </p:blipFill>
        <p:spPr>
          <a:xfrm>
            <a:off x="5150224" y="2404990"/>
            <a:ext cx="3375212" cy="2355269"/>
          </a:xfrm>
          <a:prstGeom prst="rect">
            <a:avLst/>
          </a:prstGeom>
        </p:spPr>
      </p:pic>
      <p:sp>
        <p:nvSpPr>
          <p:cNvPr id="9" name="TextBox 8">
            <a:extLst>
              <a:ext uri="{FF2B5EF4-FFF2-40B4-BE49-F238E27FC236}">
                <a16:creationId xmlns:a16="http://schemas.microsoft.com/office/drawing/2014/main" id="{E0E5429C-AAA9-28BC-1E50-C7C66C5A0A8B}"/>
              </a:ext>
            </a:extLst>
          </p:cNvPr>
          <p:cNvSpPr txBox="1"/>
          <p:nvPr/>
        </p:nvSpPr>
        <p:spPr>
          <a:xfrm>
            <a:off x="517712" y="2418817"/>
            <a:ext cx="4408394" cy="338554"/>
          </a:xfrm>
          <a:prstGeom prst="rect">
            <a:avLst/>
          </a:prstGeom>
          <a:noFill/>
          <a:ln>
            <a:solidFill>
              <a:srgbClr val="17C7DF"/>
            </a:solidFill>
          </a:ln>
        </p:spPr>
        <p:txBody>
          <a:bodyPr wrap="square" rtlCol="0">
            <a:spAutoFit/>
          </a:bodyPr>
          <a:lstStyle/>
          <a:p>
            <a:r>
              <a:rPr lang="en-GB" sz="1600"/>
              <a:t>Number of new measures imposed globally</a:t>
            </a:r>
          </a:p>
        </p:txBody>
      </p:sp>
      <p:sp>
        <p:nvSpPr>
          <p:cNvPr id="11" name="TextBox 10">
            <a:extLst>
              <a:ext uri="{FF2B5EF4-FFF2-40B4-BE49-F238E27FC236}">
                <a16:creationId xmlns:a16="http://schemas.microsoft.com/office/drawing/2014/main" id="{48C72AA3-1B1D-D076-80BB-EA1E8CA14150}"/>
              </a:ext>
            </a:extLst>
          </p:cNvPr>
          <p:cNvSpPr txBox="1"/>
          <p:nvPr/>
        </p:nvSpPr>
        <p:spPr>
          <a:xfrm>
            <a:off x="8240806" y="2341931"/>
            <a:ext cx="2442882" cy="584775"/>
          </a:xfrm>
          <a:prstGeom prst="rect">
            <a:avLst/>
          </a:prstGeom>
          <a:noFill/>
          <a:ln>
            <a:solidFill>
              <a:srgbClr val="17C7DF"/>
            </a:solidFill>
          </a:ln>
        </p:spPr>
        <p:txBody>
          <a:bodyPr wrap="square" rtlCol="0">
            <a:spAutoFit/>
          </a:bodyPr>
          <a:lstStyle/>
          <a:p>
            <a:r>
              <a:rPr lang="en-GB" sz="1600"/>
              <a:t>Number of new measures by importing economy</a:t>
            </a:r>
          </a:p>
        </p:txBody>
      </p:sp>
      <p:sp>
        <p:nvSpPr>
          <p:cNvPr id="13" name="TextBox 12">
            <a:extLst>
              <a:ext uri="{FF2B5EF4-FFF2-40B4-BE49-F238E27FC236}">
                <a16:creationId xmlns:a16="http://schemas.microsoft.com/office/drawing/2014/main" id="{9800B68E-DF0F-15AE-105C-C9C65282E0C4}"/>
              </a:ext>
            </a:extLst>
          </p:cNvPr>
          <p:cNvSpPr txBox="1"/>
          <p:nvPr/>
        </p:nvSpPr>
        <p:spPr>
          <a:xfrm>
            <a:off x="5481918" y="5418330"/>
            <a:ext cx="2357717" cy="584775"/>
          </a:xfrm>
          <a:prstGeom prst="rect">
            <a:avLst/>
          </a:prstGeom>
          <a:noFill/>
          <a:ln>
            <a:solidFill>
              <a:srgbClr val="17C7DF"/>
            </a:solidFill>
          </a:ln>
        </p:spPr>
        <p:txBody>
          <a:bodyPr wrap="square" rtlCol="0">
            <a:spAutoFit/>
          </a:bodyPr>
          <a:lstStyle/>
          <a:p>
            <a:r>
              <a:rPr lang="en-GB" sz="1600"/>
              <a:t>Number of new measures by exporting economy</a:t>
            </a:r>
          </a:p>
        </p:txBody>
      </p:sp>
      <p:sp>
        <p:nvSpPr>
          <p:cNvPr id="15" name="Star: 5 Points 14">
            <a:extLst>
              <a:ext uri="{FF2B5EF4-FFF2-40B4-BE49-F238E27FC236}">
                <a16:creationId xmlns:a16="http://schemas.microsoft.com/office/drawing/2014/main" id="{CBA868BC-0EDC-9210-1F03-060147650A58}"/>
              </a:ext>
            </a:extLst>
          </p:cNvPr>
          <p:cNvSpPr/>
          <p:nvPr/>
        </p:nvSpPr>
        <p:spPr>
          <a:xfrm>
            <a:off x="4609013" y="5694829"/>
            <a:ext cx="99107" cy="100853"/>
          </a:xfrm>
          <a:prstGeom prst="star5">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TextBox 16">
            <a:extLst>
              <a:ext uri="{FF2B5EF4-FFF2-40B4-BE49-F238E27FC236}">
                <a16:creationId xmlns:a16="http://schemas.microsoft.com/office/drawing/2014/main" id="{C025E772-7861-5B42-C19C-0A41C013D5A0}"/>
              </a:ext>
            </a:extLst>
          </p:cNvPr>
          <p:cNvSpPr txBox="1"/>
          <p:nvPr/>
        </p:nvSpPr>
        <p:spPr>
          <a:xfrm>
            <a:off x="316006" y="6401020"/>
            <a:ext cx="4941794" cy="276999"/>
          </a:xfrm>
          <a:prstGeom prst="rect">
            <a:avLst/>
          </a:prstGeom>
          <a:noFill/>
          <a:ln>
            <a:noFill/>
          </a:ln>
        </p:spPr>
        <p:txBody>
          <a:bodyPr wrap="square" rtlCol="0">
            <a:spAutoFit/>
          </a:bodyPr>
          <a:lstStyle/>
          <a:p>
            <a:r>
              <a:rPr lang="en-GB" sz="1200"/>
              <a:t>Source: WTO Trade Remedies Data Portal. Data for 2025 are until June. </a:t>
            </a:r>
          </a:p>
        </p:txBody>
      </p:sp>
    </p:spTree>
    <p:extLst>
      <p:ext uri="{BB962C8B-B14F-4D97-AF65-F5344CB8AC3E}">
        <p14:creationId xmlns:p14="http://schemas.microsoft.com/office/powerpoint/2010/main" val="3269204365"/>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D9DB101-E848-2D64-4DB5-A7466E4AB658}"/>
            </a:ext>
          </a:extLst>
        </p:cNvPr>
        <p:cNvGrpSpPr/>
        <p:nvPr/>
      </p:nvGrpSpPr>
      <p:grpSpPr>
        <a:xfrm>
          <a:off x="0" y="0"/>
          <a:ext cx="0" cy="0"/>
          <a:chOff x="0" y="0"/>
          <a:chExt cx="0" cy="0"/>
        </a:xfrm>
      </p:grpSpPr>
      <p:pic>
        <p:nvPicPr>
          <p:cNvPr id="18" name="Picture 17">
            <a:extLst>
              <a:ext uri="{FF2B5EF4-FFF2-40B4-BE49-F238E27FC236}">
                <a16:creationId xmlns:a16="http://schemas.microsoft.com/office/drawing/2014/main" id="{368ED536-4114-D510-5C7F-E67FEAA823D9}"/>
              </a:ext>
            </a:extLst>
          </p:cNvPr>
          <p:cNvPicPr>
            <a:picLocks noChangeAspect="1"/>
          </p:cNvPicPr>
          <p:nvPr/>
        </p:nvPicPr>
        <p:blipFill>
          <a:blip r:embed="rId3"/>
          <a:srcRect l="5466" t="1789" r="18161" b="5242"/>
          <a:stretch>
            <a:fillRect/>
          </a:stretch>
        </p:blipFill>
        <p:spPr>
          <a:xfrm>
            <a:off x="8343900" y="4101353"/>
            <a:ext cx="3501432" cy="2556232"/>
          </a:xfrm>
          <a:prstGeom prst="rect">
            <a:avLst/>
          </a:prstGeom>
        </p:spPr>
      </p:pic>
      <p:pic>
        <p:nvPicPr>
          <p:cNvPr id="5" name="Picture 4">
            <a:extLst>
              <a:ext uri="{FF2B5EF4-FFF2-40B4-BE49-F238E27FC236}">
                <a16:creationId xmlns:a16="http://schemas.microsoft.com/office/drawing/2014/main" id="{2861D6D4-E90F-150E-AF64-C9A7BE3FCACD}"/>
              </a:ext>
            </a:extLst>
          </p:cNvPr>
          <p:cNvPicPr>
            <a:picLocks noChangeAspect="1"/>
          </p:cNvPicPr>
          <p:nvPr/>
        </p:nvPicPr>
        <p:blipFill>
          <a:blip r:embed="rId4"/>
          <a:srcRect l="24482" t="3017" r="6541" b="5452"/>
          <a:stretch>
            <a:fillRect/>
          </a:stretch>
        </p:blipFill>
        <p:spPr>
          <a:xfrm>
            <a:off x="5459506" y="2525699"/>
            <a:ext cx="3162300" cy="2522275"/>
          </a:xfrm>
          <a:prstGeom prst="rect">
            <a:avLst/>
          </a:prstGeom>
        </p:spPr>
      </p:pic>
      <p:pic>
        <p:nvPicPr>
          <p:cNvPr id="4" name="Picture 3">
            <a:extLst>
              <a:ext uri="{FF2B5EF4-FFF2-40B4-BE49-F238E27FC236}">
                <a16:creationId xmlns:a16="http://schemas.microsoft.com/office/drawing/2014/main" id="{8DF657DF-08F9-CB7F-56EE-E0171DDE0448}"/>
              </a:ext>
            </a:extLst>
          </p:cNvPr>
          <p:cNvPicPr>
            <a:picLocks noChangeAspect="1"/>
          </p:cNvPicPr>
          <p:nvPr/>
        </p:nvPicPr>
        <p:blipFill>
          <a:blip r:embed="rId5"/>
          <a:srcRect l="4286" t="8546" r="5358" b="8599"/>
          <a:stretch>
            <a:fillRect/>
          </a:stretch>
        </p:blipFill>
        <p:spPr>
          <a:xfrm>
            <a:off x="316005" y="3287806"/>
            <a:ext cx="4511489" cy="2715297"/>
          </a:xfrm>
          <a:prstGeom prst="rect">
            <a:avLst/>
          </a:prstGeom>
        </p:spPr>
      </p:pic>
      <p:cxnSp>
        <p:nvCxnSpPr>
          <p:cNvPr id="10" name="Straight Connector 9">
            <a:extLst>
              <a:ext uri="{FF2B5EF4-FFF2-40B4-BE49-F238E27FC236}">
                <a16:creationId xmlns:a16="http://schemas.microsoft.com/office/drawing/2014/main" id="{C0C41BFA-B1F3-50E1-3FBA-178A20B3487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bwMode="white">
          <a:xfrm>
            <a:off x="0" y="272357"/>
            <a:ext cx="12188824" cy="0"/>
          </a:xfrm>
          <a:prstGeom prst="line">
            <a:avLst/>
          </a:prstGeom>
          <a:ln w="508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12" name="Rectangle 11">
            <a:extLst>
              <a:ext uri="{FF2B5EF4-FFF2-40B4-BE49-F238E27FC236}">
                <a16:creationId xmlns:a16="http://schemas.microsoft.com/office/drawing/2014/main" id="{B52027A8-A6DD-E424-2FD0-4F3EC2EAC3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68596"/>
            <a:ext cx="12192000" cy="1735555"/>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C47F34B-A76C-3CCC-2702-1B66DE3BB1C8}"/>
              </a:ext>
            </a:extLst>
          </p:cNvPr>
          <p:cNvSpPr>
            <a:spLocks noGrp="1"/>
          </p:cNvSpPr>
          <p:nvPr>
            <p:ph type="title"/>
          </p:nvPr>
        </p:nvSpPr>
        <p:spPr>
          <a:xfrm>
            <a:off x="213064" y="489439"/>
            <a:ext cx="11765099" cy="930447"/>
          </a:xfrm>
        </p:spPr>
        <p:txBody>
          <a:bodyPr vert="horz" lIns="91440" tIns="45720" rIns="91440" bIns="45720" rtlCol="0" anchor="b">
            <a:noAutofit/>
          </a:bodyPr>
          <a:lstStyle/>
          <a:p>
            <a:pPr algn="ctr"/>
            <a:r>
              <a:rPr lang="en-US" sz="3800" b="1" kern="1200">
                <a:solidFill>
                  <a:schemeClr val="bg1"/>
                </a:solidFill>
                <a:latin typeface="+mj-lt"/>
                <a:ea typeface="+mj-ea"/>
                <a:cs typeface="+mj-cs"/>
              </a:rPr>
              <a:t>Countervailing</a:t>
            </a:r>
            <a:r>
              <a:rPr lang="en-US" sz="3800" b="1">
                <a:solidFill>
                  <a:schemeClr val="bg1"/>
                </a:solidFill>
              </a:rPr>
              <a:t> measures</a:t>
            </a:r>
            <a:endParaRPr lang="en-US" sz="3800" b="1" kern="1200">
              <a:solidFill>
                <a:schemeClr val="bg1"/>
              </a:solidFill>
              <a:latin typeface="+mj-lt"/>
              <a:ea typeface="+mj-ea"/>
              <a:cs typeface="+mj-cs"/>
            </a:endParaRPr>
          </a:p>
        </p:txBody>
      </p:sp>
      <p:cxnSp>
        <p:nvCxnSpPr>
          <p:cNvPr id="14" name="Straight Connector 13">
            <a:extLst>
              <a:ext uri="{FF2B5EF4-FFF2-40B4-BE49-F238E27FC236}">
                <a16:creationId xmlns:a16="http://schemas.microsoft.com/office/drawing/2014/main" id="{9F3115D1-4BC2-F112-8A99-10292F94053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24400" y="1479733"/>
            <a:ext cx="2743200" cy="0"/>
          </a:xfrm>
          <a:prstGeom prst="line">
            <a:avLst/>
          </a:prstGeom>
          <a:ln w="19050">
            <a:solidFill>
              <a:schemeClr val="bg1">
                <a:alpha val="75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7D96BFFD-654C-B620-A911-3DBE9634F74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bwMode="white">
          <a:xfrm>
            <a:off x="0" y="2201402"/>
            <a:ext cx="12188824" cy="0"/>
          </a:xfrm>
          <a:prstGeom prst="line">
            <a:avLst/>
          </a:prstGeom>
          <a:ln w="508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3">
            <a:extLst>
              <a:ext uri="{FF2B5EF4-FFF2-40B4-BE49-F238E27FC236}">
                <a16:creationId xmlns:a16="http://schemas.microsoft.com/office/drawing/2014/main" id="{41503B71-A8D1-C5A0-8FBF-3B19CD2BE7A9}"/>
              </a:ext>
            </a:extLst>
          </p:cNvPr>
          <p:cNvSpPr txBox="1">
            <a:spLocks/>
          </p:cNvSpPr>
          <p:nvPr/>
        </p:nvSpPr>
        <p:spPr>
          <a:xfrm>
            <a:off x="773798" y="2200389"/>
            <a:ext cx="10641228" cy="446078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AU"/>
          </a:p>
        </p:txBody>
      </p:sp>
      <p:sp>
        <p:nvSpPr>
          <p:cNvPr id="9" name="TextBox 8">
            <a:extLst>
              <a:ext uri="{FF2B5EF4-FFF2-40B4-BE49-F238E27FC236}">
                <a16:creationId xmlns:a16="http://schemas.microsoft.com/office/drawing/2014/main" id="{B1CBD501-1984-541E-087C-DF23B9A324C3}"/>
              </a:ext>
            </a:extLst>
          </p:cNvPr>
          <p:cNvSpPr txBox="1"/>
          <p:nvPr/>
        </p:nvSpPr>
        <p:spPr>
          <a:xfrm>
            <a:off x="517712" y="2418817"/>
            <a:ext cx="4408394" cy="338554"/>
          </a:xfrm>
          <a:prstGeom prst="rect">
            <a:avLst/>
          </a:prstGeom>
          <a:noFill/>
          <a:ln>
            <a:solidFill>
              <a:srgbClr val="FF00FF"/>
            </a:solidFill>
          </a:ln>
        </p:spPr>
        <p:txBody>
          <a:bodyPr wrap="square" rtlCol="0">
            <a:spAutoFit/>
          </a:bodyPr>
          <a:lstStyle/>
          <a:p>
            <a:r>
              <a:rPr lang="en-GB" sz="1600"/>
              <a:t>Number of new measures imposed globally</a:t>
            </a:r>
          </a:p>
        </p:txBody>
      </p:sp>
      <p:sp>
        <p:nvSpPr>
          <p:cNvPr id="11" name="TextBox 10">
            <a:extLst>
              <a:ext uri="{FF2B5EF4-FFF2-40B4-BE49-F238E27FC236}">
                <a16:creationId xmlns:a16="http://schemas.microsoft.com/office/drawing/2014/main" id="{2E439DD6-AEB7-2E0C-73D3-EB92982EDF81}"/>
              </a:ext>
            </a:extLst>
          </p:cNvPr>
          <p:cNvSpPr txBox="1"/>
          <p:nvPr/>
        </p:nvSpPr>
        <p:spPr>
          <a:xfrm>
            <a:off x="8240805" y="2341931"/>
            <a:ext cx="2805147" cy="584775"/>
          </a:xfrm>
          <a:prstGeom prst="rect">
            <a:avLst/>
          </a:prstGeom>
          <a:noFill/>
          <a:ln>
            <a:solidFill>
              <a:srgbClr val="FF00FF"/>
            </a:solidFill>
          </a:ln>
        </p:spPr>
        <p:txBody>
          <a:bodyPr wrap="square" rtlCol="0">
            <a:spAutoFit/>
          </a:bodyPr>
          <a:lstStyle/>
          <a:p>
            <a:r>
              <a:rPr lang="en-GB" sz="1600"/>
              <a:t>Number of new measures by importing economy in 2023-4</a:t>
            </a:r>
          </a:p>
        </p:txBody>
      </p:sp>
      <p:sp>
        <p:nvSpPr>
          <p:cNvPr id="13" name="TextBox 12">
            <a:extLst>
              <a:ext uri="{FF2B5EF4-FFF2-40B4-BE49-F238E27FC236}">
                <a16:creationId xmlns:a16="http://schemas.microsoft.com/office/drawing/2014/main" id="{C837957B-C6F7-4DFC-2126-0A50DE540446}"/>
              </a:ext>
            </a:extLst>
          </p:cNvPr>
          <p:cNvSpPr txBox="1"/>
          <p:nvPr/>
        </p:nvSpPr>
        <p:spPr>
          <a:xfrm>
            <a:off x="5658970" y="5455411"/>
            <a:ext cx="2684930" cy="584775"/>
          </a:xfrm>
          <a:prstGeom prst="rect">
            <a:avLst/>
          </a:prstGeom>
          <a:noFill/>
          <a:ln>
            <a:solidFill>
              <a:srgbClr val="FF00FF"/>
            </a:solidFill>
          </a:ln>
        </p:spPr>
        <p:txBody>
          <a:bodyPr wrap="square" rtlCol="0">
            <a:spAutoFit/>
          </a:bodyPr>
          <a:lstStyle/>
          <a:p>
            <a:r>
              <a:rPr lang="en-GB" sz="1600"/>
              <a:t>Number of new measures by exporting economy in 2023-4</a:t>
            </a:r>
          </a:p>
        </p:txBody>
      </p:sp>
      <p:sp>
        <p:nvSpPr>
          <p:cNvPr id="15" name="Star: 5 Points 14">
            <a:extLst>
              <a:ext uri="{FF2B5EF4-FFF2-40B4-BE49-F238E27FC236}">
                <a16:creationId xmlns:a16="http://schemas.microsoft.com/office/drawing/2014/main" id="{273EA7F1-9085-73CB-22BD-7620D36ED69F}"/>
              </a:ext>
            </a:extLst>
          </p:cNvPr>
          <p:cNvSpPr/>
          <p:nvPr/>
        </p:nvSpPr>
        <p:spPr>
          <a:xfrm>
            <a:off x="4708120" y="5697373"/>
            <a:ext cx="99107" cy="100853"/>
          </a:xfrm>
          <a:prstGeom prst="star5">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TextBox 16">
            <a:extLst>
              <a:ext uri="{FF2B5EF4-FFF2-40B4-BE49-F238E27FC236}">
                <a16:creationId xmlns:a16="http://schemas.microsoft.com/office/drawing/2014/main" id="{7AFEFE11-3E75-7E90-514A-2DE56558CDBA}"/>
              </a:ext>
            </a:extLst>
          </p:cNvPr>
          <p:cNvSpPr txBox="1"/>
          <p:nvPr/>
        </p:nvSpPr>
        <p:spPr>
          <a:xfrm>
            <a:off x="316006" y="6401020"/>
            <a:ext cx="4941794" cy="276999"/>
          </a:xfrm>
          <a:prstGeom prst="rect">
            <a:avLst/>
          </a:prstGeom>
          <a:noFill/>
          <a:ln>
            <a:noFill/>
          </a:ln>
        </p:spPr>
        <p:txBody>
          <a:bodyPr wrap="square" rtlCol="0">
            <a:spAutoFit/>
          </a:bodyPr>
          <a:lstStyle/>
          <a:p>
            <a:r>
              <a:rPr lang="en-GB" sz="1200"/>
              <a:t>Source: WTO Trade Remedies Data Portal. Data for 2025 are until June. </a:t>
            </a:r>
          </a:p>
        </p:txBody>
      </p:sp>
    </p:spTree>
    <p:extLst>
      <p:ext uri="{BB962C8B-B14F-4D97-AF65-F5344CB8AC3E}">
        <p14:creationId xmlns:p14="http://schemas.microsoft.com/office/powerpoint/2010/main" val="116660688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F4A5E13-8C32-E610-A7C2-C125A7AD4147}"/>
            </a:ext>
          </a:extLst>
        </p:cNvPr>
        <p:cNvGrpSpPr/>
        <p:nvPr/>
      </p:nvGrpSpPr>
      <p:grpSpPr>
        <a:xfrm>
          <a:off x="0" y="0"/>
          <a:ext cx="0" cy="0"/>
          <a:chOff x="0" y="0"/>
          <a:chExt cx="0" cy="0"/>
        </a:xfrm>
      </p:grpSpPr>
      <p:cxnSp>
        <p:nvCxnSpPr>
          <p:cNvPr id="10" name="Straight Connector 9">
            <a:extLst>
              <a:ext uri="{FF2B5EF4-FFF2-40B4-BE49-F238E27FC236}">
                <a16:creationId xmlns:a16="http://schemas.microsoft.com/office/drawing/2014/main" id="{EF1A6EA1-7ECD-9872-6469-FB2E50AD29A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bwMode="white">
          <a:xfrm>
            <a:off x="0" y="272357"/>
            <a:ext cx="12188824" cy="0"/>
          </a:xfrm>
          <a:prstGeom prst="line">
            <a:avLst/>
          </a:prstGeom>
          <a:ln w="508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12" name="Rectangle 11">
            <a:extLst>
              <a:ext uri="{FF2B5EF4-FFF2-40B4-BE49-F238E27FC236}">
                <a16:creationId xmlns:a16="http://schemas.microsoft.com/office/drawing/2014/main" id="{527056B4-3665-F0F0-BA61-1774FC3E42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68596"/>
            <a:ext cx="12192000" cy="1735555"/>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4644FB6-8D1C-2369-A4FD-E4F43F8E04F7}"/>
              </a:ext>
            </a:extLst>
          </p:cNvPr>
          <p:cNvSpPr>
            <a:spLocks noGrp="1"/>
          </p:cNvSpPr>
          <p:nvPr>
            <p:ph type="title"/>
          </p:nvPr>
        </p:nvSpPr>
        <p:spPr>
          <a:xfrm>
            <a:off x="213064" y="489439"/>
            <a:ext cx="11765099" cy="930447"/>
          </a:xfrm>
        </p:spPr>
        <p:txBody>
          <a:bodyPr vert="horz" lIns="91440" tIns="45720" rIns="91440" bIns="45720" rtlCol="0" anchor="b">
            <a:noAutofit/>
          </a:bodyPr>
          <a:lstStyle/>
          <a:p>
            <a:pPr algn="ctr"/>
            <a:r>
              <a:rPr lang="en-US" sz="3800" b="1">
                <a:solidFill>
                  <a:schemeClr val="bg1"/>
                </a:solidFill>
              </a:rPr>
              <a:t>Conclusions</a:t>
            </a:r>
            <a:endParaRPr lang="en-US" sz="3800" b="1" kern="1200">
              <a:solidFill>
                <a:schemeClr val="bg1"/>
              </a:solidFill>
              <a:latin typeface="+mj-lt"/>
              <a:ea typeface="+mj-ea"/>
              <a:cs typeface="+mj-cs"/>
            </a:endParaRPr>
          </a:p>
        </p:txBody>
      </p:sp>
      <p:cxnSp>
        <p:nvCxnSpPr>
          <p:cNvPr id="14" name="Straight Connector 13">
            <a:extLst>
              <a:ext uri="{FF2B5EF4-FFF2-40B4-BE49-F238E27FC236}">
                <a16:creationId xmlns:a16="http://schemas.microsoft.com/office/drawing/2014/main" id="{A7F6F077-096A-F11B-2654-A7A8F51D8638}"/>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24400" y="1479733"/>
            <a:ext cx="2743200" cy="0"/>
          </a:xfrm>
          <a:prstGeom prst="line">
            <a:avLst/>
          </a:prstGeom>
          <a:ln w="19050">
            <a:solidFill>
              <a:schemeClr val="bg1">
                <a:alpha val="75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63C9F095-DEF2-4826-494D-04C25039BED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bwMode="white">
          <a:xfrm>
            <a:off x="0" y="2201402"/>
            <a:ext cx="12188824" cy="0"/>
          </a:xfrm>
          <a:prstGeom prst="line">
            <a:avLst/>
          </a:prstGeom>
          <a:ln w="508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3">
            <a:extLst>
              <a:ext uri="{FF2B5EF4-FFF2-40B4-BE49-F238E27FC236}">
                <a16:creationId xmlns:a16="http://schemas.microsoft.com/office/drawing/2014/main" id="{73437BB1-F2E4-142E-A9A2-20D2F87D26DE}"/>
              </a:ext>
            </a:extLst>
          </p:cNvPr>
          <p:cNvSpPr txBox="1">
            <a:spLocks/>
          </p:cNvSpPr>
          <p:nvPr/>
        </p:nvSpPr>
        <p:spPr>
          <a:xfrm>
            <a:off x="773798" y="2421331"/>
            <a:ext cx="10641228" cy="4239846"/>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AU" sz="2400"/>
              <a:t>Trade liberalization can increase competition in the domestic market, leading to lower consumer prices and larger product choice</a:t>
            </a:r>
          </a:p>
          <a:p>
            <a:r>
              <a:rPr lang="en-AU" sz="2400"/>
              <a:t>WTO rules are designed to lock in negotiated levels of trade liberalization, improve transparency of trade policy and limit the trade policy tools that governments can use to the least distortionary ones</a:t>
            </a:r>
          </a:p>
          <a:p>
            <a:r>
              <a:rPr lang="en-AU" sz="2400"/>
              <a:t>Trade liberalization itself does not guarantee competitive markets and anti-competitive behaviour of firms or government can undermine the positive effects of trade liberalization, reducing the gains from trade</a:t>
            </a:r>
          </a:p>
          <a:p>
            <a:r>
              <a:rPr lang="en-AU" sz="2400"/>
              <a:t>In the absence of global competition rules, trade remedies emerged as one tool at governments’ disposal to address anti-competitive behaviour of foreign firms or governments </a:t>
            </a:r>
          </a:p>
          <a:p>
            <a:endParaRPr lang="en-AU"/>
          </a:p>
        </p:txBody>
      </p:sp>
    </p:spTree>
    <p:extLst>
      <p:ext uri="{BB962C8B-B14F-4D97-AF65-F5344CB8AC3E}">
        <p14:creationId xmlns:p14="http://schemas.microsoft.com/office/powerpoint/2010/main" val="342576299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8B41D9B-5D29-9CD3-84F1-898769E4FBCF}"/>
              </a:ext>
            </a:extLst>
          </p:cNvPr>
          <p:cNvSpPr>
            <a:spLocks noGrp="1"/>
          </p:cNvSpPr>
          <p:nvPr>
            <p:ph idx="1"/>
          </p:nvPr>
        </p:nvSpPr>
        <p:spPr/>
        <p:txBody>
          <a:bodyPr>
            <a:normAutofit/>
          </a:bodyPr>
          <a:lstStyle/>
          <a:p>
            <a:pPr marL="0" indent="0" algn="ctr">
              <a:buNone/>
            </a:pPr>
            <a:r>
              <a:rPr lang="en-GB" sz="4000"/>
              <a:t>Thank you!</a:t>
            </a:r>
          </a:p>
          <a:p>
            <a:pPr marL="0" indent="0" algn="ctr">
              <a:buNone/>
            </a:pPr>
            <a:endParaRPr lang="en-GB" sz="4000"/>
          </a:p>
          <a:p>
            <a:pPr marL="0" indent="0" algn="ctr">
              <a:buNone/>
            </a:pPr>
            <a:r>
              <a:rPr lang="en-GB"/>
              <a:t>For more, see </a:t>
            </a:r>
            <a:r>
              <a:rPr lang="en-GB">
                <a:hlinkClick r:id="rId2"/>
              </a:rPr>
              <a:t>World Trade Report 2024 </a:t>
            </a:r>
            <a:r>
              <a:rPr lang="en-GB"/>
              <a:t>and </a:t>
            </a:r>
            <a:r>
              <a:rPr lang="en-GB">
                <a:hlinkClick r:id="rId3"/>
              </a:rPr>
              <a:t>World Trade Report 2025</a:t>
            </a:r>
            <a:endParaRPr lang="en-GB"/>
          </a:p>
          <a:p>
            <a:pPr marL="0" indent="0" algn="ctr">
              <a:buNone/>
            </a:pPr>
            <a:endParaRPr lang="en-GB"/>
          </a:p>
          <a:p>
            <a:pPr marL="0" indent="0" algn="ctr">
              <a:buNone/>
            </a:pPr>
            <a:r>
              <a:rPr lang="en-GB"/>
              <a:t>Stela.Rubinova@wto.org</a:t>
            </a:r>
          </a:p>
        </p:txBody>
      </p:sp>
    </p:spTree>
    <p:extLst>
      <p:ext uri="{BB962C8B-B14F-4D97-AF65-F5344CB8AC3E}">
        <p14:creationId xmlns:p14="http://schemas.microsoft.com/office/powerpoint/2010/main" val="16065030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B67DF969-D7B6-4644-BC29-325061409C00}"/>
              </a:ext>
            </a:extLst>
          </p:cNvPr>
          <p:cNvSpPr txBox="1"/>
          <p:nvPr/>
        </p:nvSpPr>
        <p:spPr>
          <a:xfrm>
            <a:off x="343991" y="479186"/>
            <a:ext cx="5118048" cy="338554"/>
          </a:xfrm>
          <a:prstGeom prst="rect">
            <a:avLst/>
          </a:prstGeom>
          <a:noFill/>
          <a:ln>
            <a:solidFill>
              <a:schemeClr val="accent6">
                <a:lumMod val="40000"/>
                <a:lumOff val="60000"/>
              </a:schemeClr>
            </a:solidFill>
          </a:ln>
        </p:spPr>
        <p:txBody>
          <a:bodyPr wrap="square" rtlCol="0">
            <a:spAutoFit/>
          </a:bodyPr>
          <a:lstStyle/>
          <a:p>
            <a:r>
              <a:rPr lang="en-US" sz="1600"/>
              <a:t>Global trade, 1970 – 2022, in % of global GDP</a:t>
            </a:r>
          </a:p>
        </p:txBody>
      </p:sp>
      <p:sp>
        <p:nvSpPr>
          <p:cNvPr id="7" name="TextBox 6">
            <a:extLst>
              <a:ext uri="{FF2B5EF4-FFF2-40B4-BE49-F238E27FC236}">
                <a16:creationId xmlns:a16="http://schemas.microsoft.com/office/drawing/2014/main" id="{4C0BD26E-6D07-4914-BAB3-F7B3E3968DB2}"/>
              </a:ext>
            </a:extLst>
          </p:cNvPr>
          <p:cNvSpPr txBox="1"/>
          <p:nvPr/>
        </p:nvSpPr>
        <p:spPr>
          <a:xfrm>
            <a:off x="6206970" y="479186"/>
            <a:ext cx="5312240" cy="584775"/>
          </a:xfrm>
          <a:prstGeom prst="rect">
            <a:avLst/>
          </a:prstGeom>
          <a:noFill/>
          <a:ln>
            <a:solidFill>
              <a:schemeClr val="accent4"/>
            </a:solidFill>
          </a:ln>
        </p:spPr>
        <p:txBody>
          <a:bodyPr wrap="square" rtlCol="0">
            <a:spAutoFit/>
          </a:bodyPr>
          <a:lstStyle/>
          <a:p>
            <a:r>
              <a:rPr lang="en-US" sz="1600"/>
              <a:t>Trade in intermediate and final products, 1995 – 2018, </a:t>
            </a:r>
          </a:p>
          <a:p>
            <a:r>
              <a:rPr lang="en-US" sz="1600"/>
              <a:t>in 1000 USD</a:t>
            </a:r>
          </a:p>
        </p:txBody>
      </p:sp>
      <p:sp>
        <p:nvSpPr>
          <p:cNvPr id="8" name="TextBox 7">
            <a:extLst>
              <a:ext uri="{FF2B5EF4-FFF2-40B4-BE49-F238E27FC236}">
                <a16:creationId xmlns:a16="http://schemas.microsoft.com/office/drawing/2014/main" id="{AC926264-E540-45E5-AA5A-EDD1E9590A46}"/>
              </a:ext>
            </a:extLst>
          </p:cNvPr>
          <p:cNvSpPr txBox="1"/>
          <p:nvPr/>
        </p:nvSpPr>
        <p:spPr>
          <a:xfrm>
            <a:off x="606333" y="6521814"/>
            <a:ext cx="5599612" cy="276999"/>
          </a:xfrm>
          <a:prstGeom prst="rect">
            <a:avLst/>
          </a:prstGeom>
          <a:noFill/>
        </p:spPr>
        <p:txBody>
          <a:bodyPr wrap="square" rtlCol="0">
            <a:spAutoFit/>
          </a:bodyPr>
          <a:lstStyle/>
          <a:p>
            <a:r>
              <a:rPr lang="en-GB" sz="1200"/>
              <a:t>Source: World Bank data.</a:t>
            </a:r>
          </a:p>
        </p:txBody>
      </p:sp>
      <p:sp>
        <p:nvSpPr>
          <p:cNvPr id="9" name="TextBox 8">
            <a:extLst>
              <a:ext uri="{FF2B5EF4-FFF2-40B4-BE49-F238E27FC236}">
                <a16:creationId xmlns:a16="http://schemas.microsoft.com/office/drawing/2014/main" id="{9CE059A5-7B2C-4E93-85E5-B78433D9C771}"/>
              </a:ext>
            </a:extLst>
          </p:cNvPr>
          <p:cNvSpPr txBox="1"/>
          <p:nvPr/>
        </p:nvSpPr>
        <p:spPr>
          <a:xfrm>
            <a:off x="6205945" y="6521814"/>
            <a:ext cx="5599612" cy="276999"/>
          </a:xfrm>
          <a:prstGeom prst="rect">
            <a:avLst/>
          </a:prstGeom>
          <a:noFill/>
        </p:spPr>
        <p:txBody>
          <a:bodyPr wrap="square" rtlCol="0">
            <a:spAutoFit/>
          </a:bodyPr>
          <a:lstStyle/>
          <a:p>
            <a:r>
              <a:rPr lang="en-GB" sz="1200"/>
              <a:t>Source: OECD Statistics, Trade in Value Added Database.</a:t>
            </a:r>
          </a:p>
        </p:txBody>
      </p:sp>
      <p:graphicFrame>
        <p:nvGraphicFramePr>
          <p:cNvPr id="2" name="Chart 1">
            <a:extLst>
              <a:ext uri="{FF2B5EF4-FFF2-40B4-BE49-F238E27FC236}">
                <a16:creationId xmlns:a16="http://schemas.microsoft.com/office/drawing/2014/main" id="{AE2B2812-2C26-4FC5-132B-82B102830422}"/>
              </a:ext>
            </a:extLst>
          </p:cNvPr>
          <p:cNvGraphicFramePr>
            <a:graphicFrameLocks/>
          </p:cNvGraphicFramePr>
          <p:nvPr>
            <p:extLst>
              <p:ext uri="{D42A27DB-BD31-4B8C-83A1-F6EECF244321}">
                <p14:modId xmlns:p14="http://schemas.microsoft.com/office/powerpoint/2010/main" val="781841126"/>
              </p:ext>
            </p:extLst>
          </p:nvPr>
        </p:nvGraphicFramePr>
        <p:xfrm>
          <a:off x="6205945" y="1482570"/>
          <a:ext cx="5118048" cy="4243525"/>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3" name="Chart 2">
            <a:extLst>
              <a:ext uri="{FF2B5EF4-FFF2-40B4-BE49-F238E27FC236}">
                <a16:creationId xmlns:a16="http://schemas.microsoft.com/office/drawing/2014/main" id="{073D2445-5189-4484-DE68-818D69521FB8}"/>
              </a:ext>
            </a:extLst>
          </p:cNvPr>
          <p:cNvGraphicFramePr>
            <a:graphicFrameLocks/>
          </p:cNvGraphicFramePr>
          <p:nvPr>
            <p:extLst>
              <p:ext uri="{D42A27DB-BD31-4B8C-83A1-F6EECF244321}">
                <p14:modId xmlns:p14="http://schemas.microsoft.com/office/powerpoint/2010/main" val="1332606791"/>
              </p:ext>
            </p:extLst>
          </p:nvPr>
        </p:nvGraphicFramePr>
        <p:xfrm>
          <a:off x="343991" y="1482570"/>
          <a:ext cx="5118048" cy="4243524"/>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31872557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p:bldP spid="9" grpId="0"/>
      <p:bldGraphic spid="2" grpId="0">
        <p:bldAsOne/>
      </p:bldGraphic>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A4623EB5-403F-4179-A176-4491C21BE276}"/>
              </a:ext>
            </a:extLst>
          </p:cNvPr>
          <p:cNvSpPr>
            <a:spLocks noGrp="1"/>
          </p:cNvSpPr>
          <p:nvPr>
            <p:ph type="title"/>
          </p:nvPr>
        </p:nvSpPr>
        <p:spPr>
          <a:xfrm>
            <a:off x="980660" y="365128"/>
            <a:ext cx="10230679" cy="1052741"/>
          </a:xfrm>
        </p:spPr>
        <p:txBody>
          <a:bodyPr>
            <a:normAutofit/>
          </a:bodyPr>
          <a:lstStyle/>
          <a:p>
            <a:pPr algn="ctr"/>
            <a:r>
              <a:rPr lang="en-US" sz="3600" b="1"/>
              <a:t>Trading</a:t>
            </a:r>
            <a:r>
              <a:rPr lang="en-US" sz="4000" b="1"/>
              <a:t> across borders has become easier</a:t>
            </a:r>
          </a:p>
        </p:txBody>
      </p:sp>
      <p:graphicFrame>
        <p:nvGraphicFramePr>
          <p:cNvPr id="2" name="Chart 1">
            <a:extLst>
              <a:ext uri="{FF2B5EF4-FFF2-40B4-BE49-F238E27FC236}">
                <a16:creationId xmlns:a16="http://schemas.microsoft.com/office/drawing/2014/main" id="{69997809-2D54-490B-926D-6A4224D02E97}"/>
              </a:ext>
            </a:extLst>
          </p:cNvPr>
          <p:cNvGraphicFramePr>
            <a:graphicFrameLocks/>
          </p:cNvGraphicFramePr>
          <p:nvPr>
            <p:extLst>
              <p:ext uri="{D42A27DB-BD31-4B8C-83A1-F6EECF244321}">
                <p14:modId xmlns:p14="http://schemas.microsoft.com/office/powerpoint/2010/main" val="4128764201"/>
              </p:ext>
            </p:extLst>
          </p:nvPr>
        </p:nvGraphicFramePr>
        <p:xfrm>
          <a:off x="524107" y="1873406"/>
          <a:ext cx="5174165" cy="4482944"/>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Box 3">
            <a:extLst>
              <a:ext uri="{FF2B5EF4-FFF2-40B4-BE49-F238E27FC236}">
                <a16:creationId xmlns:a16="http://schemas.microsoft.com/office/drawing/2014/main" id="{9B8F4606-043E-33D8-95FE-2603B2CBEBEA}"/>
              </a:ext>
            </a:extLst>
          </p:cNvPr>
          <p:cNvSpPr txBox="1"/>
          <p:nvPr/>
        </p:nvSpPr>
        <p:spPr>
          <a:xfrm>
            <a:off x="622896" y="1417869"/>
            <a:ext cx="5075376" cy="338554"/>
          </a:xfrm>
          <a:prstGeom prst="rect">
            <a:avLst/>
          </a:prstGeom>
          <a:noFill/>
          <a:ln>
            <a:solidFill>
              <a:schemeClr val="tx1">
                <a:lumMod val="50000"/>
                <a:lumOff val="50000"/>
              </a:schemeClr>
            </a:solidFill>
          </a:ln>
        </p:spPr>
        <p:txBody>
          <a:bodyPr wrap="square" rtlCol="0">
            <a:spAutoFit/>
          </a:bodyPr>
          <a:lstStyle/>
          <a:p>
            <a:r>
              <a:rPr lang="en-GB" sz="1600"/>
              <a:t>Trade costs, index 1996=100</a:t>
            </a:r>
          </a:p>
        </p:txBody>
      </p:sp>
      <p:sp>
        <p:nvSpPr>
          <p:cNvPr id="7" name="Oval 6">
            <a:extLst>
              <a:ext uri="{FF2B5EF4-FFF2-40B4-BE49-F238E27FC236}">
                <a16:creationId xmlns:a16="http://schemas.microsoft.com/office/drawing/2014/main" id="{29DA2DEB-7399-ABDF-D40A-A42F8FC13963}"/>
              </a:ext>
            </a:extLst>
          </p:cNvPr>
          <p:cNvSpPr/>
          <p:nvPr/>
        </p:nvSpPr>
        <p:spPr>
          <a:xfrm>
            <a:off x="7043835" y="1416206"/>
            <a:ext cx="936702" cy="914400"/>
          </a:xfrm>
          <a:prstGeom prst="ellipse">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Oval 11">
            <a:extLst>
              <a:ext uri="{FF2B5EF4-FFF2-40B4-BE49-F238E27FC236}">
                <a16:creationId xmlns:a16="http://schemas.microsoft.com/office/drawing/2014/main" id="{3AA9963E-A2F3-1FEA-17C7-E08841015074}"/>
              </a:ext>
            </a:extLst>
          </p:cNvPr>
          <p:cNvSpPr/>
          <p:nvPr/>
        </p:nvSpPr>
        <p:spPr>
          <a:xfrm>
            <a:off x="10092906" y="3893898"/>
            <a:ext cx="936702" cy="914400"/>
          </a:xfrm>
          <a:prstGeom prst="ellipse">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Oval 12">
            <a:extLst>
              <a:ext uri="{FF2B5EF4-FFF2-40B4-BE49-F238E27FC236}">
                <a16:creationId xmlns:a16="http://schemas.microsoft.com/office/drawing/2014/main" id="{FB8E8EC4-3A7C-DF35-9D04-8F3D99ED6E1E}"/>
              </a:ext>
            </a:extLst>
          </p:cNvPr>
          <p:cNvSpPr/>
          <p:nvPr/>
        </p:nvSpPr>
        <p:spPr>
          <a:xfrm>
            <a:off x="7041201" y="3893898"/>
            <a:ext cx="936702" cy="914400"/>
          </a:xfrm>
          <a:prstGeom prst="ellipse">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Oval 14">
            <a:extLst>
              <a:ext uri="{FF2B5EF4-FFF2-40B4-BE49-F238E27FC236}">
                <a16:creationId xmlns:a16="http://schemas.microsoft.com/office/drawing/2014/main" id="{CBDD00B6-4785-3FCC-7B5C-3FAF31F2A995}"/>
              </a:ext>
            </a:extLst>
          </p:cNvPr>
          <p:cNvSpPr/>
          <p:nvPr/>
        </p:nvSpPr>
        <p:spPr>
          <a:xfrm>
            <a:off x="10092906" y="1421216"/>
            <a:ext cx="936702" cy="914400"/>
          </a:xfrm>
          <a:prstGeom prst="ellipse">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TextBox 15">
            <a:extLst>
              <a:ext uri="{FF2B5EF4-FFF2-40B4-BE49-F238E27FC236}">
                <a16:creationId xmlns:a16="http://schemas.microsoft.com/office/drawing/2014/main" id="{771F9BE9-B3CC-DF45-8581-108B2BF03AF9}"/>
              </a:ext>
            </a:extLst>
          </p:cNvPr>
          <p:cNvSpPr txBox="1"/>
          <p:nvPr/>
        </p:nvSpPr>
        <p:spPr>
          <a:xfrm>
            <a:off x="6647703" y="2332718"/>
            <a:ext cx="1728966" cy="646331"/>
          </a:xfrm>
          <a:prstGeom prst="rect">
            <a:avLst/>
          </a:prstGeom>
          <a:noFill/>
        </p:spPr>
        <p:txBody>
          <a:bodyPr wrap="square" rtlCol="0">
            <a:spAutoFit/>
          </a:bodyPr>
          <a:lstStyle/>
          <a:p>
            <a:pPr algn="ctr"/>
            <a:r>
              <a:rPr lang="en-GB"/>
              <a:t>Transport and travel</a:t>
            </a:r>
          </a:p>
        </p:txBody>
      </p:sp>
      <p:sp>
        <p:nvSpPr>
          <p:cNvPr id="17" name="TextBox 16">
            <a:extLst>
              <a:ext uri="{FF2B5EF4-FFF2-40B4-BE49-F238E27FC236}">
                <a16:creationId xmlns:a16="http://schemas.microsoft.com/office/drawing/2014/main" id="{31475114-4BDC-2D06-2EC4-246B9024DA05}"/>
              </a:ext>
            </a:extLst>
          </p:cNvPr>
          <p:cNvSpPr txBox="1"/>
          <p:nvPr/>
        </p:nvSpPr>
        <p:spPr>
          <a:xfrm>
            <a:off x="9746726" y="2330606"/>
            <a:ext cx="1728966" cy="1200329"/>
          </a:xfrm>
          <a:prstGeom prst="rect">
            <a:avLst/>
          </a:prstGeom>
          <a:noFill/>
        </p:spPr>
        <p:txBody>
          <a:bodyPr wrap="square" rtlCol="0">
            <a:spAutoFit/>
          </a:bodyPr>
          <a:lstStyle/>
          <a:p>
            <a:pPr lvl="0" algn="ctr"/>
            <a:r>
              <a:rPr lang="en-US"/>
              <a:t>Information, communication and transaction costs</a:t>
            </a:r>
          </a:p>
        </p:txBody>
      </p:sp>
      <p:sp>
        <p:nvSpPr>
          <p:cNvPr id="18" name="TextBox 17">
            <a:extLst>
              <a:ext uri="{FF2B5EF4-FFF2-40B4-BE49-F238E27FC236}">
                <a16:creationId xmlns:a16="http://schemas.microsoft.com/office/drawing/2014/main" id="{1686C060-D333-A9E5-28D6-DB819CCE8107}"/>
              </a:ext>
            </a:extLst>
          </p:cNvPr>
          <p:cNvSpPr txBox="1"/>
          <p:nvPr/>
        </p:nvSpPr>
        <p:spPr>
          <a:xfrm>
            <a:off x="6652484" y="4808298"/>
            <a:ext cx="1728966" cy="1477328"/>
          </a:xfrm>
          <a:prstGeom prst="rect">
            <a:avLst/>
          </a:prstGeom>
          <a:noFill/>
        </p:spPr>
        <p:txBody>
          <a:bodyPr wrap="square" rtlCol="0">
            <a:spAutoFit/>
          </a:bodyPr>
          <a:lstStyle/>
          <a:p>
            <a:pPr algn="ctr"/>
            <a:r>
              <a:rPr lang="en-US" sz="1800"/>
              <a:t>Trade policy, customs procedures and regulatory barriers</a:t>
            </a:r>
            <a:endParaRPr lang="en-GB" sz="1800"/>
          </a:p>
        </p:txBody>
      </p:sp>
      <p:sp>
        <p:nvSpPr>
          <p:cNvPr id="19" name="TextBox 18">
            <a:extLst>
              <a:ext uri="{FF2B5EF4-FFF2-40B4-BE49-F238E27FC236}">
                <a16:creationId xmlns:a16="http://schemas.microsoft.com/office/drawing/2014/main" id="{107675BF-F21E-9024-A27E-B2C7FC1C81D9}"/>
              </a:ext>
            </a:extLst>
          </p:cNvPr>
          <p:cNvSpPr txBox="1"/>
          <p:nvPr/>
        </p:nvSpPr>
        <p:spPr>
          <a:xfrm>
            <a:off x="9746726" y="4808298"/>
            <a:ext cx="1728966" cy="923330"/>
          </a:xfrm>
          <a:prstGeom prst="rect">
            <a:avLst/>
          </a:prstGeom>
          <a:noFill/>
        </p:spPr>
        <p:txBody>
          <a:bodyPr wrap="square" rtlCol="0">
            <a:spAutoFit/>
          </a:bodyPr>
          <a:lstStyle/>
          <a:p>
            <a:pPr algn="ctr"/>
            <a:r>
              <a:rPr lang="en-US"/>
              <a:t>Institutional quality and governance</a:t>
            </a:r>
            <a:endParaRPr lang="en-GB" sz="1800"/>
          </a:p>
        </p:txBody>
      </p:sp>
      <p:pic>
        <p:nvPicPr>
          <p:cNvPr id="23" name="Graphic 22" descr="Handshake">
            <a:extLst>
              <a:ext uri="{FF2B5EF4-FFF2-40B4-BE49-F238E27FC236}">
                <a16:creationId xmlns:a16="http://schemas.microsoft.com/office/drawing/2014/main" id="{E93CEE9E-CA45-43B4-8E8A-B9A33005F812}"/>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0104057" y="1421216"/>
            <a:ext cx="914400" cy="914400"/>
          </a:xfrm>
          <a:prstGeom prst="rect">
            <a:avLst/>
          </a:prstGeom>
        </p:spPr>
      </p:pic>
      <p:sp>
        <p:nvSpPr>
          <p:cNvPr id="21" name="TextBox 20">
            <a:extLst>
              <a:ext uri="{FF2B5EF4-FFF2-40B4-BE49-F238E27FC236}">
                <a16:creationId xmlns:a16="http://schemas.microsoft.com/office/drawing/2014/main" id="{912B1FD5-767D-1B4F-C723-66507954A553}"/>
              </a:ext>
            </a:extLst>
          </p:cNvPr>
          <p:cNvSpPr txBox="1"/>
          <p:nvPr/>
        </p:nvSpPr>
        <p:spPr>
          <a:xfrm>
            <a:off x="360778" y="6492872"/>
            <a:ext cx="5599612" cy="230832"/>
          </a:xfrm>
          <a:prstGeom prst="rect">
            <a:avLst/>
          </a:prstGeom>
          <a:noFill/>
        </p:spPr>
        <p:txBody>
          <a:bodyPr wrap="square" rtlCol="0">
            <a:spAutoFit/>
          </a:bodyPr>
          <a:lstStyle/>
          <a:p>
            <a:r>
              <a:rPr lang="en-GB" sz="900"/>
              <a:t>Source: WTO Trade Cost Index, www.tradecosts.wto.org</a:t>
            </a:r>
          </a:p>
        </p:txBody>
      </p:sp>
      <p:sp>
        <p:nvSpPr>
          <p:cNvPr id="22" name="Rectangle 21" descr="Train">
            <a:extLst>
              <a:ext uri="{FF2B5EF4-FFF2-40B4-BE49-F238E27FC236}">
                <a16:creationId xmlns:a16="http://schemas.microsoft.com/office/drawing/2014/main" id="{DE3E05BD-0326-A719-55D7-1DB0D0B45C18}"/>
              </a:ext>
            </a:extLst>
          </p:cNvPr>
          <p:cNvSpPr/>
          <p:nvPr/>
        </p:nvSpPr>
        <p:spPr>
          <a:xfrm>
            <a:off x="7129552" y="1479391"/>
            <a:ext cx="774830" cy="774830"/>
          </a:xfrm>
          <a:prstGeom prst="rect">
            <a:avLst/>
          </a:prstGeom>
          <a: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a:blipFill>
          <a:ln>
            <a:noFill/>
          </a:ln>
        </p:spPr>
        <p:style>
          <a:lnRef idx="2">
            <a:scrgbClr r="0" g="0" b="0"/>
          </a:lnRef>
          <a:fillRef idx="1">
            <a:scrgbClr r="0" g="0" b="0"/>
          </a:fillRef>
          <a:effectRef idx="0">
            <a:schemeClr val="accent2">
              <a:hueOff val="0"/>
              <a:satOff val="0"/>
              <a:lumOff val="0"/>
              <a:alphaOff val="0"/>
            </a:schemeClr>
          </a:effectRef>
          <a:fontRef idx="minor">
            <a:schemeClr val="lt1"/>
          </a:fontRef>
        </p:style>
        <p:txBody>
          <a:bodyPr/>
          <a:lstStyle/>
          <a:p>
            <a:endParaRPr lang="en-GB"/>
          </a:p>
        </p:txBody>
      </p:sp>
      <p:pic>
        <p:nvPicPr>
          <p:cNvPr id="24" name="Picture 23">
            <a:extLst>
              <a:ext uri="{FF2B5EF4-FFF2-40B4-BE49-F238E27FC236}">
                <a16:creationId xmlns:a16="http://schemas.microsoft.com/office/drawing/2014/main" id="{8D68BA1F-921A-4E4F-BFA8-89F9B8A80E0D}"/>
              </a:ext>
            </a:extLst>
          </p:cNvPr>
          <p:cNvPicPr>
            <a:picLocks noChangeAspect="1"/>
          </p:cNvPicPr>
          <p:nvPr/>
        </p:nvPicPr>
        <p:blipFill>
          <a:blip r:embed="rId8">
            <a:alphaModFix amt="80000"/>
            <a:duotone>
              <a:schemeClr val="accent2">
                <a:shade val="45000"/>
                <a:satMod val="135000"/>
              </a:schemeClr>
              <a:prstClr val="white"/>
            </a:duotone>
            <a:extLst>
              <a:ext uri="{BEBA8EAE-BF5A-486C-A8C5-ECC9F3942E4B}">
                <a14:imgProps xmlns:a14="http://schemas.microsoft.com/office/drawing/2010/main">
                  <a14:imgLayer r:embed="rId9">
                    <a14:imgEffect>
                      <a14:saturation sat="169000"/>
                    </a14:imgEffect>
                    <a14:imgEffect>
                      <a14:brightnessContrast bright="-9000" contrast="-2000"/>
                    </a14:imgEffect>
                  </a14:imgLayer>
                </a14:imgProps>
              </a:ext>
              <a:ext uri="{28A0092B-C50C-407E-A947-70E740481C1C}">
                <a14:useLocalDpi xmlns:a14="http://schemas.microsoft.com/office/drawing/2010/main" val="0"/>
              </a:ext>
            </a:extLst>
          </a:blip>
          <a:stretch>
            <a:fillRect/>
          </a:stretch>
        </p:blipFill>
        <p:spPr>
          <a:xfrm>
            <a:off x="6987178" y="3857100"/>
            <a:ext cx="992828" cy="923330"/>
          </a:xfrm>
          <a:prstGeom prst="rect">
            <a:avLst/>
          </a:prstGeom>
        </p:spPr>
      </p:pic>
      <p:sp>
        <p:nvSpPr>
          <p:cNvPr id="25" name="Rectangle 24" descr="Gavel">
            <a:extLst>
              <a:ext uri="{FF2B5EF4-FFF2-40B4-BE49-F238E27FC236}">
                <a16:creationId xmlns:a16="http://schemas.microsoft.com/office/drawing/2014/main" id="{66716C18-2F10-8C69-D1BB-AF90DD476DCC}"/>
              </a:ext>
            </a:extLst>
          </p:cNvPr>
          <p:cNvSpPr/>
          <p:nvPr/>
        </p:nvSpPr>
        <p:spPr>
          <a:xfrm>
            <a:off x="10173842" y="3896340"/>
            <a:ext cx="774830" cy="774830"/>
          </a:xfrm>
          <a:prstGeom prst="rect">
            <a:avLst/>
          </a:prstGeom>
          <a: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a:blipFill>
          <a:ln>
            <a:noFill/>
          </a:ln>
        </p:spPr>
        <p:style>
          <a:lnRef idx="2">
            <a:scrgbClr r="0" g="0" b="0"/>
          </a:lnRef>
          <a:fillRef idx="1">
            <a:scrgbClr r="0" g="0" b="0"/>
          </a:fillRef>
          <a:effectRef idx="0">
            <a:schemeClr val="accent2">
              <a:hueOff val="0"/>
              <a:satOff val="0"/>
              <a:lumOff val="0"/>
              <a:alphaOff val="0"/>
            </a:schemeClr>
          </a:effectRef>
          <a:fontRef idx="minor">
            <a:schemeClr val="lt1"/>
          </a:fontRef>
        </p:style>
        <p:txBody>
          <a:bodyPr/>
          <a:lstStyle/>
          <a:p>
            <a:endParaRPr lang="en-GB"/>
          </a:p>
        </p:txBody>
      </p:sp>
    </p:spTree>
    <p:extLst>
      <p:ext uri="{BB962C8B-B14F-4D97-AF65-F5344CB8AC3E}">
        <p14:creationId xmlns:p14="http://schemas.microsoft.com/office/powerpoint/2010/main" val="35395467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21"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AB785B80-8E6F-6DAE-7AB4-DBC381D41D2D}"/>
              </a:ext>
            </a:extLst>
          </p:cNvPr>
          <p:cNvSpPr txBox="1">
            <a:spLocks/>
          </p:cNvSpPr>
          <p:nvPr/>
        </p:nvSpPr>
        <p:spPr>
          <a:xfrm>
            <a:off x="640080" y="2074363"/>
            <a:ext cx="2752354" cy="2709275"/>
          </a:xfrm>
          <a:prstGeom prst="ellipse">
            <a:avLst/>
          </a:prstGeom>
          <a:solidFill>
            <a:srgbClr val="262626"/>
          </a:solidFill>
          <a:ln w="174625" cmpd="thinThick">
            <a:solidFill>
              <a:srgbClr val="262626"/>
            </a:solidFill>
          </a:ln>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600" b="1">
                <a:solidFill>
                  <a:srgbClr val="FFFFFF"/>
                </a:solidFill>
              </a:rPr>
              <a:t>Import tariffs</a:t>
            </a:r>
          </a:p>
        </p:txBody>
      </p:sp>
      <p:graphicFrame>
        <p:nvGraphicFramePr>
          <p:cNvPr id="6" name="Chart 5">
            <a:extLst>
              <a:ext uri="{FF2B5EF4-FFF2-40B4-BE49-F238E27FC236}">
                <a16:creationId xmlns:a16="http://schemas.microsoft.com/office/drawing/2014/main" id="{027AFFE8-1DD6-612F-F9EB-7E21BF9AF81C}"/>
              </a:ext>
            </a:extLst>
          </p:cNvPr>
          <p:cNvGraphicFramePr>
            <a:graphicFrameLocks/>
          </p:cNvGraphicFramePr>
          <p:nvPr/>
        </p:nvGraphicFramePr>
        <p:xfrm>
          <a:off x="3956792" y="1145148"/>
          <a:ext cx="7146638" cy="4602509"/>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a:extLst>
              <a:ext uri="{FF2B5EF4-FFF2-40B4-BE49-F238E27FC236}">
                <a16:creationId xmlns:a16="http://schemas.microsoft.com/office/drawing/2014/main" id="{3D9D17E8-B8E9-D556-8975-08BF29DE886C}"/>
              </a:ext>
            </a:extLst>
          </p:cNvPr>
          <p:cNvSpPr txBox="1"/>
          <p:nvPr/>
        </p:nvSpPr>
        <p:spPr>
          <a:xfrm>
            <a:off x="6326525" y="5999300"/>
            <a:ext cx="5599612" cy="276999"/>
          </a:xfrm>
          <a:prstGeom prst="rect">
            <a:avLst/>
          </a:prstGeom>
          <a:noFill/>
        </p:spPr>
        <p:txBody>
          <a:bodyPr wrap="square" rtlCol="0">
            <a:spAutoFit/>
          </a:bodyPr>
          <a:lstStyle/>
          <a:p>
            <a:r>
              <a:rPr lang="en-GB" sz="1200"/>
              <a:t>Source: World Bank data. Applied tariff rate, weighted average, all products.</a:t>
            </a:r>
          </a:p>
        </p:txBody>
      </p:sp>
      <p:sp>
        <p:nvSpPr>
          <p:cNvPr id="8" name="TextBox 7">
            <a:extLst>
              <a:ext uri="{FF2B5EF4-FFF2-40B4-BE49-F238E27FC236}">
                <a16:creationId xmlns:a16="http://schemas.microsoft.com/office/drawing/2014/main" id="{CF0D0AB8-6302-64D2-658F-C19A2D67AE43}"/>
              </a:ext>
            </a:extLst>
          </p:cNvPr>
          <p:cNvSpPr txBox="1"/>
          <p:nvPr/>
        </p:nvSpPr>
        <p:spPr>
          <a:xfrm>
            <a:off x="3956792" y="581701"/>
            <a:ext cx="5118048" cy="400110"/>
          </a:xfrm>
          <a:prstGeom prst="rect">
            <a:avLst/>
          </a:prstGeom>
          <a:noFill/>
          <a:ln>
            <a:solidFill>
              <a:schemeClr val="accent5">
                <a:lumMod val="40000"/>
                <a:lumOff val="60000"/>
              </a:schemeClr>
            </a:solidFill>
          </a:ln>
        </p:spPr>
        <p:txBody>
          <a:bodyPr wrap="square" rtlCol="0">
            <a:spAutoFit/>
          </a:bodyPr>
          <a:lstStyle/>
          <a:p>
            <a:r>
              <a:rPr lang="en-US" sz="2000"/>
              <a:t>Tariff rate, in %</a:t>
            </a:r>
          </a:p>
        </p:txBody>
      </p:sp>
    </p:spTree>
    <p:extLst>
      <p:ext uri="{BB962C8B-B14F-4D97-AF65-F5344CB8AC3E}">
        <p14:creationId xmlns:p14="http://schemas.microsoft.com/office/powerpoint/2010/main" val="26052702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3896A03-3945-419A-B66B-4EE266EDD1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 y="0"/>
            <a:ext cx="6083447" cy="6858001"/>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9E07938-0643-E5FF-0BC5-653038D297D4}"/>
              </a:ext>
            </a:extLst>
          </p:cNvPr>
          <p:cNvSpPr>
            <a:spLocks noGrp="1"/>
          </p:cNvSpPr>
          <p:nvPr>
            <p:ph type="title"/>
          </p:nvPr>
        </p:nvSpPr>
        <p:spPr>
          <a:xfrm>
            <a:off x="1155558" y="637762"/>
            <a:ext cx="4284397" cy="5576770"/>
          </a:xfrm>
        </p:spPr>
        <p:txBody>
          <a:bodyPr vert="horz" lIns="91440" tIns="45720" rIns="91440" bIns="45720" rtlCol="0" anchor="ctr">
            <a:normAutofit/>
          </a:bodyPr>
          <a:lstStyle/>
          <a:p>
            <a:r>
              <a:rPr lang="en-US" altLang="de-DE" sz="6100" b="1" kern="1200">
                <a:solidFill>
                  <a:schemeClr val="bg1"/>
                </a:solidFill>
                <a:latin typeface="+mj-lt"/>
                <a:ea typeface="+mj-ea"/>
                <a:cs typeface="+mj-cs"/>
              </a:rPr>
              <a:t>Why do countries trade?</a:t>
            </a:r>
            <a:br>
              <a:rPr lang="en-US" altLang="de-DE" sz="6100" b="1" kern="1200">
                <a:solidFill>
                  <a:schemeClr val="bg1"/>
                </a:solidFill>
                <a:latin typeface="+mj-lt"/>
                <a:ea typeface="+mj-ea"/>
                <a:cs typeface="+mj-cs"/>
              </a:rPr>
            </a:br>
            <a:br>
              <a:rPr lang="en-US" altLang="de-DE" sz="6100" b="1" kern="1200">
                <a:solidFill>
                  <a:schemeClr val="bg1"/>
                </a:solidFill>
                <a:latin typeface="+mj-lt"/>
                <a:ea typeface="+mj-ea"/>
                <a:cs typeface="+mj-cs"/>
              </a:rPr>
            </a:br>
            <a:br>
              <a:rPr lang="en-US" altLang="de-DE" sz="6100" b="1" kern="1200">
                <a:solidFill>
                  <a:schemeClr val="bg1"/>
                </a:solidFill>
                <a:latin typeface="+mj-lt"/>
                <a:ea typeface="+mj-ea"/>
                <a:cs typeface="+mj-cs"/>
              </a:rPr>
            </a:br>
            <a:endParaRPr lang="en-US" sz="6100" kern="1200">
              <a:solidFill>
                <a:schemeClr val="bg1"/>
              </a:solidFill>
              <a:latin typeface="+mj-lt"/>
              <a:ea typeface="+mj-ea"/>
              <a:cs typeface="+mj-cs"/>
            </a:endParaRPr>
          </a:p>
        </p:txBody>
      </p:sp>
      <p:sp>
        <p:nvSpPr>
          <p:cNvPr id="10" name="Rectangle 9">
            <a:extLst>
              <a:ext uri="{FF2B5EF4-FFF2-40B4-BE49-F238E27FC236}">
                <a16:creationId xmlns:a16="http://schemas.microsoft.com/office/drawing/2014/main" id="{B34F5AD2-EDBD-4BBD-A55C-EAFFD0C709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96000" y="0"/>
            <a:ext cx="6095990" cy="685800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A75CB8EE-21DA-5A1D-5A0E-813D103731AA}"/>
              </a:ext>
            </a:extLst>
          </p:cNvPr>
          <p:cNvSpPr>
            <a:spLocks noGrp="1"/>
          </p:cNvSpPr>
          <p:nvPr>
            <p:ph idx="1"/>
          </p:nvPr>
        </p:nvSpPr>
        <p:spPr>
          <a:xfrm>
            <a:off x="6389649" y="234175"/>
            <a:ext cx="5174165" cy="6300439"/>
          </a:xfrm>
        </p:spPr>
        <p:txBody>
          <a:bodyPr vert="horz" lIns="91440" tIns="45720" rIns="91440" bIns="45720" rtlCol="0" anchor="ctr">
            <a:normAutofit/>
          </a:bodyPr>
          <a:lstStyle/>
          <a:p>
            <a:pPr marL="0" indent="0" algn="ctr">
              <a:buNone/>
            </a:pPr>
            <a:r>
              <a:rPr lang="en-GB" altLang="en-US" sz="4000"/>
              <a:t>The Ricardian Model</a:t>
            </a:r>
            <a:endParaRPr lang="en-US" altLang="en-US" sz="4000"/>
          </a:p>
          <a:p>
            <a:pPr marL="0" indent="0" algn="ctr">
              <a:buNone/>
            </a:pPr>
            <a:endParaRPr lang="en-US" altLang="en-US" sz="4000"/>
          </a:p>
          <a:p>
            <a:pPr marL="0" indent="0" algn="ctr">
              <a:buNone/>
            </a:pPr>
            <a:r>
              <a:rPr lang="en-US" altLang="en-US"/>
              <a:t>Even if one country is more productive in absolute terms in the production of all goods, mutually beneficial trade is possible</a:t>
            </a:r>
          </a:p>
          <a:p>
            <a:pPr marL="0" indent="0" algn="ctr">
              <a:buNone/>
            </a:pPr>
            <a:endParaRPr lang="en-US" altLang="en-US"/>
          </a:p>
          <a:p>
            <a:pPr marL="0" indent="0" algn="ctr">
              <a:buNone/>
            </a:pPr>
            <a:endParaRPr lang="en-US" altLang="en-US"/>
          </a:p>
          <a:p>
            <a:pPr marL="0" indent="0" algn="ctr">
              <a:buNone/>
            </a:pPr>
            <a:endParaRPr lang="en-US" kern="1200">
              <a:solidFill>
                <a:schemeClr val="tx1"/>
              </a:solidFill>
              <a:latin typeface="+mn-lt"/>
              <a:ea typeface="+mn-ea"/>
              <a:cs typeface="+mn-cs"/>
            </a:endParaRPr>
          </a:p>
          <a:p>
            <a:pPr marL="0" indent="0" algn="ctr">
              <a:buNone/>
            </a:pPr>
            <a:endParaRPr lang="en-US" kern="1200">
              <a:solidFill>
                <a:schemeClr val="tx1"/>
              </a:solidFill>
              <a:latin typeface="+mn-lt"/>
              <a:ea typeface="+mn-ea"/>
              <a:cs typeface="+mn-cs"/>
            </a:endParaRPr>
          </a:p>
        </p:txBody>
      </p:sp>
      <p:sp>
        <p:nvSpPr>
          <p:cNvPr id="11" name="Title 1">
            <a:extLst>
              <a:ext uri="{FF2B5EF4-FFF2-40B4-BE49-F238E27FC236}">
                <a16:creationId xmlns:a16="http://schemas.microsoft.com/office/drawing/2014/main" id="{F087F433-7E7B-4F06-95C5-82EF76BB9366}"/>
              </a:ext>
            </a:extLst>
          </p:cNvPr>
          <p:cNvSpPr txBox="1">
            <a:spLocks/>
          </p:cNvSpPr>
          <p:nvPr/>
        </p:nvSpPr>
        <p:spPr>
          <a:xfrm>
            <a:off x="7838983" y="4412202"/>
            <a:ext cx="2281561" cy="2239499"/>
          </a:xfrm>
          <a:prstGeom prst="ellipse">
            <a:avLst/>
          </a:prstGeom>
          <a:solidFill>
            <a:srgbClr val="262626"/>
          </a:solidFill>
          <a:ln w="174625" cmpd="thinThick">
            <a:solidFill>
              <a:srgbClr val="262626"/>
            </a:solidFill>
          </a:ln>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endParaRPr lang="en-US" sz="2600" b="1">
              <a:solidFill>
                <a:srgbClr val="FFFFFF"/>
              </a:solidFill>
            </a:endParaRPr>
          </a:p>
        </p:txBody>
      </p:sp>
      <p:pic>
        <p:nvPicPr>
          <p:cNvPr id="9" name="Picture 4" descr="David_ricardo">
            <a:hlinkClick r:id="rId3" tooltip="David ricardo.jpg"/>
            <a:extLst>
              <a:ext uri="{FF2B5EF4-FFF2-40B4-BE49-F238E27FC236}">
                <a16:creationId xmlns:a16="http://schemas.microsoft.com/office/drawing/2014/main" id="{2FB44732-5709-4C8C-B505-437F899A1128}"/>
              </a:ext>
            </a:extLst>
          </p:cNvPr>
          <p:cNvPicPr>
            <a:picLocks noChangeAspect="1" noChangeArrowheads="1"/>
          </p:cNvPicPr>
          <p:nvPr/>
        </p:nvPicPr>
        <p:blipFill>
          <a:blip r:embed="rId4">
            <a:duotone>
              <a:prstClr val="black"/>
              <a:srgbClr val="D9C3A5">
                <a:tint val="50000"/>
                <a:satMod val="180000"/>
              </a:srgbClr>
            </a:duotone>
            <a:extLst>
              <a:ext uri="{28A0092B-C50C-407E-A947-70E740481C1C}">
                <a14:useLocalDpi xmlns:a14="http://schemas.microsoft.com/office/drawing/2010/main" val="0"/>
              </a:ext>
            </a:extLst>
          </a:blip>
          <a:srcRect/>
          <a:stretch>
            <a:fillRect/>
          </a:stretch>
        </p:blipFill>
        <p:spPr bwMode="auto">
          <a:xfrm>
            <a:off x="8319257" y="4685125"/>
            <a:ext cx="1314946" cy="16263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986553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10" name="Straight Connector 9">
            <a:extLst>
              <a:ext uri="{FF2B5EF4-FFF2-40B4-BE49-F238E27FC236}">
                <a16:creationId xmlns:a16="http://schemas.microsoft.com/office/drawing/2014/main" id="{D2E961F1-4A28-4A5F-BBD4-6E400E5E6C7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bwMode="white">
          <a:xfrm>
            <a:off x="0" y="272357"/>
            <a:ext cx="12188824" cy="0"/>
          </a:xfrm>
          <a:prstGeom prst="line">
            <a:avLst/>
          </a:prstGeom>
          <a:ln w="508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12" name="Rectangle 11">
            <a:extLst>
              <a:ext uri="{FF2B5EF4-FFF2-40B4-BE49-F238E27FC236}">
                <a16:creationId xmlns:a16="http://schemas.microsoft.com/office/drawing/2014/main" id="{7F57BEA8-497D-4AA8-8A18-BDCD696B25F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68596"/>
            <a:ext cx="12192000" cy="1735555"/>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 name="Straight Connector 13">
            <a:extLst>
              <a:ext uri="{FF2B5EF4-FFF2-40B4-BE49-F238E27FC236}">
                <a16:creationId xmlns:a16="http://schemas.microsoft.com/office/drawing/2014/main" id="{A82415D3-DDE5-4D63-8CB3-23A5EC581B2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724400" y="1479733"/>
            <a:ext cx="2743200" cy="0"/>
          </a:xfrm>
          <a:prstGeom prst="line">
            <a:avLst/>
          </a:prstGeom>
          <a:ln w="19050">
            <a:solidFill>
              <a:schemeClr val="bg1">
                <a:alpha val="75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AD7193FB-6AE6-4B3B-8F89-56B55DD63B4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bwMode="white">
          <a:xfrm>
            <a:off x="0" y="2201402"/>
            <a:ext cx="12188824" cy="0"/>
          </a:xfrm>
          <a:prstGeom prst="line">
            <a:avLst/>
          </a:prstGeom>
          <a:ln w="50800">
            <a:solidFill>
              <a:schemeClr val="tx1">
                <a:lumMod val="75000"/>
                <a:lumOff val="25000"/>
              </a:schemeClr>
            </a:solidFill>
          </a:ln>
        </p:spPr>
        <p:style>
          <a:lnRef idx="1">
            <a:schemeClr val="accent1"/>
          </a:lnRef>
          <a:fillRef idx="0">
            <a:schemeClr val="accent1"/>
          </a:fillRef>
          <a:effectRef idx="0">
            <a:schemeClr val="accent1"/>
          </a:effectRef>
          <a:fontRef idx="minor">
            <a:schemeClr val="tx1"/>
          </a:fontRef>
        </p:style>
      </p:cxnSp>
      <p:sp>
        <p:nvSpPr>
          <p:cNvPr id="7" name="Content Placeholder 6">
            <a:extLst>
              <a:ext uri="{FF2B5EF4-FFF2-40B4-BE49-F238E27FC236}">
                <a16:creationId xmlns:a16="http://schemas.microsoft.com/office/drawing/2014/main" id="{3CFD49F9-6075-B609-631F-DA462CF7164F}"/>
              </a:ext>
            </a:extLst>
          </p:cNvPr>
          <p:cNvSpPr>
            <a:spLocks noGrp="1"/>
          </p:cNvSpPr>
          <p:nvPr>
            <p:ph idx="1"/>
          </p:nvPr>
        </p:nvSpPr>
        <p:spPr>
          <a:xfrm>
            <a:off x="4171167" y="3049686"/>
            <a:ext cx="7182633" cy="3127277"/>
          </a:xfrm>
        </p:spPr>
        <p:txBody>
          <a:bodyPr vert="horz" lIns="91440" tIns="45720" rIns="91440" bIns="45720" rtlCol="0" anchor="t">
            <a:noAutofit/>
          </a:bodyPr>
          <a:lstStyle/>
          <a:p>
            <a:pPr eaLnBrk="1" hangingPunct="1">
              <a:buClr>
                <a:srgbClr val="0033CC"/>
              </a:buClr>
              <a:defRPr/>
            </a:pPr>
            <a:r>
              <a:rPr lang="en-GB" altLang="en-US" sz="2400"/>
              <a:t>The amount of output per unit of input</a:t>
            </a:r>
          </a:p>
          <a:p>
            <a:pPr eaLnBrk="1" hangingPunct="1">
              <a:buClr>
                <a:srgbClr val="0033CC"/>
              </a:buClr>
              <a:defRPr/>
            </a:pPr>
            <a:endParaRPr lang="en-GB" altLang="en-US" sz="2400"/>
          </a:p>
          <a:p>
            <a:pPr eaLnBrk="1" hangingPunct="1">
              <a:buClr>
                <a:srgbClr val="0033CC"/>
              </a:buClr>
              <a:defRPr/>
            </a:pPr>
            <a:r>
              <a:rPr lang="en-GB" altLang="en-US" sz="2400"/>
              <a:t>Country A is more productive than country B if it can produce more goods with the same amount of resources = country A has better </a:t>
            </a:r>
            <a:r>
              <a:rPr lang="en-GB" altLang="en-US" sz="2400">
                <a:solidFill>
                  <a:srgbClr val="0000FF"/>
                </a:solidFill>
              </a:rPr>
              <a:t>technology</a:t>
            </a:r>
          </a:p>
          <a:p>
            <a:pPr eaLnBrk="1" hangingPunct="1">
              <a:buClr>
                <a:srgbClr val="0033CC"/>
              </a:buClr>
              <a:defRPr/>
            </a:pPr>
            <a:endParaRPr lang="en-GB" altLang="en-US" sz="2400"/>
          </a:p>
          <a:p>
            <a:pPr eaLnBrk="1" hangingPunct="1">
              <a:buClr>
                <a:srgbClr val="0033CC"/>
              </a:buClr>
              <a:defRPr/>
            </a:pPr>
            <a:r>
              <a:rPr lang="en-US" altLang="en-US" sz="2400"/>
              <a:t>You can also think of it as producing the same amount but better quality</a:t>
            </a:r>
          </a:p>
          <a:p>
            <a:endParaRPr lang="en-AU" sz="2400"/>
          </a:p>
          <a:p>
            <a:endParaRPr lang="en-AU" sz="2400"/>
          </a:p>
        </p:txBody>
      </p:sp>
      <p:sp>
        <p:nvSpPr>
          <p:cNvPr id="3" name="Title 1">
            <a:extLst>
              <a:ext uri="{FF2B5EF4-FFF2-40B4-BE49-F238E27FC236}">
                <a16:creationId xmlns:a16="http://schemas.microsoft.com/office/drawing/2014/main" id="{4C4916E8-6A5B-E1DE-90F9-EC1B77DF3AFF}"/>
              </a:ext>
            </a:extLst>
          </p:cNvPr>
          <p:cNvSpPr txBox="1">
            <a:spLocks/>
          </p:cNvSpPr>
          <p:nvPr/>
        </p:nvSpPr>
        <p:spPr>
          <a:xfrm>
            <a:off x="838200" y="3049686"/>
            <a:ext cx="2752354" cy="2709275"/>
          </a:xfrm>
          <a:prstGeom prst="ellipse">
            <a:avLst/>
          </a:prstGeom>
          <a:solidFill>
            <a:srgbClr val="262626"/>
          </a:solidFill>
          <a:ln w="174625" cmpd="thinThick">
            <a:solidFill>
              <a:srgbClr val="262626"/>
            </a:solidFill>
          </a:ln>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2900" b="1">
                <a:solidFill>
                  <a:srgbClr val="FFFFFF"/>
                </a:solidFill>
              </a:rPr>
              <a:t>Productivity</a:t>
            </a:r>
          </a:p>
        </p:txBody>
      </p:sp>
    </p:spTree>
    <p:extLst>
      <p:ext uri="{BB962C8B-B14F-4D97-AF65-F5344CB8AC3E}">
        <p14:creationId xmlns:p14="http://schemas.microsoft.com/office/powerpoint/2010/main" val="27400561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ITUSGUID" val="028d8fc3-6ee7-44e5-ab98-8c08f7ee0922"/>
  <p:tag name="WTOCLASSIFICATION" val="PUBLIC"/>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titus xmlns="http://schemas.titus.com/TitusProperties/">
  <TitusGUID xmlns="">028d8fc3-6ee7-44e5-ab98-8c08f7ee0922</TitusGUID>
  <TitusMetadata xmlns="">eyJucyI6Imh0dHA6XC9cL3d3dy50aXR1cy5jb21cL25zXC9Xb3JsZCBUcmFkZSBPcmdhbml6YXRpb24iLCJwcm9wcyI6W3sibiI6IldUT0NMQVNTSUZJQ0FUSU9OIiwidmFscyI6W3sidmFsdWUiOiJQVUJMSUMifV19XX0=</TitusMetadata>
</titus>
</file>

<file path=customXml/itemProps1.xml><?xml version="1.0" encoding="utf-8"?>
<ds:datastoreItem xmlns:ds="http://schemas.openxmlformats.org/officeDocument/2006/customXml" ds:itemID="{B7E90A30-9D83-4949-B083-18A48CC49793}">
  <ds:schemaRefs>
    <ds:schemaRef ds:uri=""/>
    <ds:schemaRef ds:uri="http://schemas.titus.com/TitusProperties/"/>
  </ds:schemaRefs>
</ds:datastoreItem>
</file>

<file path=docProps/app.xml><?xml version="1.0" encoding="utf-8"?>
<Properties xmlns="http://schemas.openxmlformats.org/officeDocument/2006/extended-properties" xmlns:vt="http://schemas.openxmlformats.org/officeDocument/2006/docPropsVTypes">
  <Template/>
  <TotalTime>0</TotalTime>
  <Words>3930</Words>
  <Application>Microsoft Office PowerPoint</Application>
  <PresentationFormat>Widescreen</PresentationFormat>
  <Paragraphs>427</Paragraphs>
  <Slides>49</Slides>
  <Notes>46</Notes>
  <HiddenSlides>0</HiddenSlides>
  <MMClips>0</MMClips>
  <ScaleCrop>false</ScaleCrop>
  <HeadingPairs>
    <vt:vector size="8" baseType="variant">
      <vt:variant>
        <vt:lpstr>Caratteri utilizzati</vt:lpstr>
      </vt:variant>
      <vt:variant>
        <vt:i4>10</vt:i4>
      </vt:variant>
      <vt:variant>
        <vt:lpstr>Tema</vt:lpstr>
      </vt:variant>
      <vt:variant>
        <vt:i4>1</vt:i4>
      </vt:variant>
      <vt:variant>
        <vt:lpstr>Server OLE incorporati</vt:lpstr>
      </vt:variant>
      <vt:variant>
        <vt:i4>1</vt:i4>
      </vt:variant>
      <vt:variant>
        <vt:lpstr>Titoli diapositive</vt:lpstr>
      </vt:variant>
      <vt:variant>
        <vt:i4>49</vt:i4>
      </vt:variant>
    </vt:vector>
  </HeadingPairs>
  <TitlesOfParts>
    <vt:vector size="61" baseType="lpstr">
      <vt:lpstr>MS PGothic</vt:lpstr>
      <vt:lpstr>Arial</vt:lpstr>
      <vt:lpstr>Calibri</vt:lpstr>
      <vt:lpstr>Calibri Light</vt:lpstr>
      <vt:lpstr>Cambria</vt:lpstr>
      <vt:lpstr>Microsoft Sans Serif</vt:lpstr>
      <vt:lpstr>Symbol</vt:lpstr>
      <vt:lpstr>Times New Roman</vt:lpstr>
      <vt:lpstr>Verdana</vt:lpstr>
      <vt:lpstr>Wingdings</vt:lpstr>
      <vt:lpstr>Office Theme</vt:lpstr>
      <vt:lpstr>Chart</vt:lpstr>
      <vt:lpstr>Trade and competition at the WTO</vt:lpstr>
      <vt:lpstr>Outline</vt:lpstr>
      <vt:lpstr>The pro-competitive effects of trade liberalization</vt:lpstr>
      <vt:lpstr>Trade liberalization</vt:lpstr>
      <vt:lpstr>Presentazione standard di PowerPoint</vt:lpstr>
      <vt:lpstr>Trading across borders has become easier</vt:lpstr>
      <vt:lpstr>Presentazione standard di PowerPoint</vt:lpstr>
      <vt:lpstr>Why do countries trade?   </vt:lpstr>
      <vt:lpstr>Presentazione standard di PowerPoint</vt:lpstr>
      <vt:lpstr>Comparative advantage</vt:lpstr>
      <vt:lpstr>Sources of gains from trade</vt:lpstr>
      <vt:lpstr>Gains from trade</vt:lpstr>
      <vt:lpstr>What are the sources of comparative advantage?   </vt:lpstr>
      <vt:lpstr>Differences in endowments</vt:lpstr>
      <vt:lpstr>Differences in endowments</vt:lpstr>
      <vt:lpstr>Factor abundance and the pattern of trade</vt:lpstr>
      <vt:lpstr>Factor abundance and the pattern of trade</vt:lpstr>
      <vt:lpstr>Sources of gains from trade</vt:lpstr>
      <vt:lpstr>How to explain trade among similar countries?   </vt:lpstr>
      <vt:lpstr>Importance of intra-industry trade</vt:lpstr>
      <vt:lpstr>Differentiated products and economies of scale</vt:lpstr>
      <vt:lpstr>Krugman economy</vt:lpstr>
      <vt:lpstr>The impact of trade liberalization</vt:lpstr>
      <vt:lpstr>Gains from trade between similar countries</vt:lpstr>
      <vt:lpstr>Why do only some firms export?   </vt:lpstr>
      <vt:lpstr>Exporting is rare and very concentrated</vt:lpstr>
      <vt:lpstr>Exporting is rare and very concentrated</vt:lpstr>
      <vt:lpstr>Krugman model + +</vt:lpstr>
      <vt:lpstr>Melitz economy</vt:lpstr>
      <vt:lpstr>The impact of trade liberalization</vt:lpstr>
      <vt:lpstr>Gains from trade when firms differ in their productivity</vt:lpstr>
      <vt:lpstr>Gains from trade: recap  </vt:lpstr>
      <vt:lpstr>Gains from trade: empirical evidence</vt:lpstr>
      <vt:lpstr>Income convergence of developing economies and their trade participation </vt:lpstr>
      <vt:lpstr>The WTO framework – Trade Liberalization Converted into Rules</vt:lpstr>
      <vt:lpstr>Presentazione standard di PowerPoint</vt:lpstr>
      <vt:lpstr>Presentazione standard di PowerPoint</vt:lpstr>
      <vt:lpstr>Presentazione standard di PowerPoint</vt:lpstr>
      <vt:lpstr>Globalization converted into law</vt:lpstr>
      <vt:lpstr>The mutually supportive role of trade and competition policies</vt:lpstr>
      <vt:lpstr>The unfinished WTO competition agenda</vt:lpstr>
      <vt:lpstr>Different competitive environments</vt:lpstr>
      <vt:lpstr>Effective competition policy is key to inclusive gains from trade</vt:lpstr>
      <vt:lpstr>Tools for managing unfair foreign competition</vt:lpstr>
      <vt:lpstr>Sources of rules governing trade remedies</vt:lpstr>
      <vt:lpstr>Anti-dumping measures</vt:lpstr>
      <vt:lpstr>Countervailing measures</vt:lpstr>
      <vt:lpstr>Conclusions</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j.munro2@gmail.com</dc:creator>
  <cp:lastModifiedBy>NICODEMO TEMPESTINI</cp:lastModifiedBy>
  <cp:revision>1</cp:revision>
  <dcterms:created xsi:type="dcterms:W3CDTF">2022-11-19T05:22:07Z</dcterms:created>
  <dcterms:modified xsi:type="dcterms:W3CDTF">2025-12-03T14:01:39Z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028d8fc3-6ee7-44e5-ab98-8c08f7ee0922</vt:lpwstr>
  </property>
  <property fmtid="{D5CDD505-2E9C-101B-9397-08002B2CF9AE}" pid="3" name="WTOCLASSIFICATION">
    <vt:lpwstr>PUBLIC</vt:lpwstr>
  </property>
</Properties>
</file>